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sldIdLst>
    <p:sldId id="256" r:id="rId5"/>
    <p:sldId id="1043" r:id="rId6"/>
    <p:sldId id="257" r:id="rId7"/>
    <p:sldId id="285" r:id="rId8"/>
    <p:sldId id="278" r:id="rId9"/>
    <p:sldId id="1001" r:id="rId10"/>
    <p:sldId id="262" r:id="rId11"/>
    <p:sldId id="968" r:id="rId12"/>
    <p:sldId id="971" r:id="rId13"/>
    <p:sldId id="973" r:id="rId14"/>
    <p:sldId id="1011" r:id="rId15"/>
    <p:sldId id="1005" r:id="rId16"/>
    <p:sldId id="993" r:id="rId17"/>
    <p:sldId id="1044" r:id="rId18"/>
    <p:sldId id="1045" r:id="rId19"/>
    <p:sldId id="1046" r:id="rId20"/>
    <p:sldId id="1047" r:id="rId21"/>
    <p:sldId id="1041" r:id="rId22"/>
    <p:sldId id="1048" r:id="rId23"/>
    <p:sldId id="1049" r:id="rId24"/>
    <p:sldId id="1050" r:id="rId25"/>
    <p:sldId id="1051" r:id="rId26"/>
    <p:sldId id="1052" r:id="rId27"/>
    <p:sldId id="1053" r:id="rId28"/>
    <p:sldId id="1054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72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675770-68F5-4C41-A597-868002D2A2CA}" v="18" dt="2024-11-22T21:22:27.6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14"/>
    <p:restoredTop sz="95916"/>
  </p:normalViewPr>
  <p:slideViewPr>
    <p:cSldViewPr snapToGrid="0">
      <p:cViewPr>
        <p:scale>
          <a:sx n="101" d="100"/>
          <a:sy n="101" d="100"/>
        </p:scale>
        <p:origin x="170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a E. Munoz Lopez" userId="06f81784-0e2f-42f7-82c8-69b6b7ef1abe" providerId="ADAL" clId="{66675770-68F5-4C41-A597-868002D2A2CA}"/>
    <pc:docChg chg="undo custSel addSld delSld modSld sldOrd">
      <pc:chgData name="Daniela E. Munoz Lopez" userId="06f81784-0e2f-42f7-82c8-69b6b7ef1abe" providerId="ADAL" clId="{66675770-68F5-4C41-A597-868002D2A2CA}" dt="2024-11-22T22:23:42.176" v="2382" actId="20577"/>
      <pc:docMkLst>
        <pc:docMk/>
      </pc:docMkLst>
      <pc:sldChg chg="addSp delSp modSp mod">
        <pc:chgData name="Daniela E. Munoz Lopez" userId="06f81784-0e2f-42f7-82c8-69b6b7ef1abe" providerId="ADAL" clId="{66675770-68F5-4C41-A597-868002D2A2CA}" dt="2024-11-22T18:44:02.528" v="2"/>
        <pc:sldMkLst>
          <pc:docMk/>
          <pc:sldMk cId="2809658693" sldId="257"/>
        </pc:sldMkLst>
        <pc:spChg chg="add del mod">
          <ac:chgData name="Daniela E. Munoz Lopez" userId="06f81784-0e2f-42f7-82c8-69b6b7ef1abe" providerId="ADAL" clId="{66675770-68F5-4C41-A597-868002D2A2CA}" dt="2024-11-22T18:44:02.528" v="2"/>
          <ac:spMkLst>
            <pc:docMk/>
            <pc:sldMk cId="2809658693" sldId="257"/>
            <ac:spMk id="4" creationId="{F773597B-C5AD-1C01-8DF4-D8CA08B68DC5}"/>
          </ac:spMkLst>
        </pc:spChg>
      </pc:sldChg>
      <pc:sldChg chg="delSp modSp mod modNotesTx">
        <pc:chgData name="Daniela E. Munoz Lopez" userId="06f81784-0e2f-42f7-82c8-69b6b7ef1abe" providerId="ADAL" clId="{66675770-68F5-4C41-A597-868002D2A2CA}" dt="2024-11-22T22:23:42.176" v="2382" actId="20577"/>
        <pc:sldMkLst>
          <pc:docMk/>
          <pc:sldMk cId="1687721596" sldId="261"/>
        </pc:sldMkLst>
        <pc:spChg chg="del">
          <ac:chgData name="Daniela E. Munoz Lopez" userId="06f81784-0e2f-42f7-82c8-69b6b7ef1abe" providerId="ADAL" clId="{66675770-68F5-4C41-A597-868002D2A2CA}" dt="2024-11-22T18:44:33.243" v="3" actId="478"/>
          <ac:spMkLst>
            <pc:docMk/>
            <pc:sldMk cId="1687721596" sldId="261"/>
            <ac:spMk id="12" creationId="{99232FA1-878B-1F99-EF5D-4E90B0BB0EF7}"/>
          </ac:spMkLst>
        </pc:spChg>
        <pc:spChg chg="del">
          <ac:chgData name="Daniela E. Munoz Lopez" userId="06f81784-0e2f-42f7-82c8-69b6b7ef1abe" providerId="ADAL" clId="{66675770-68F5-4C41-A597-868002D2A2CA}" dt="2024-11-22T18:44:33.243" v="3" actId="478"/>
          <ac:spMkLst>
            <pc:docMk/>
            <pc:sldMk cId="1687721596" sldId="261"/>
            <ac:spMk id="13" creationId="{E9E86280-4F6E-E13F-99C5-29E5F90977FC}"/>
          </ac:spMkLst>
        </pc:spChg>
        <pc:picChg chg="del">
          <ac:chgData name="Daniela E. Munoz Lopez" userId="06f81784-0e2f-42f7-82c8-69b6b7ef1abe" providerId="ADAL" clId="{66675770-68F5-4C41-A597-868002D2A2CA}" dt="2024-11-22T18:44:33.243" v="3" actId="478"/>
          <ac:picMkLst>
            <pc:docMk/>
            <pc:sldMk cId="1687721596" sldId="261"/>
            <ac:picMk id="2" creationId="{B04927BD-884F-7E9E-30F6-3DC7A45FC5B0}"/>
          </ac:picMkLst>
        </pc:picChg>
        <pc:picChg chg="del">
          <ac:chgData name="Daniela E. Munoz Lopez" userId="06f81784-0e2f-42f7-82c8-69b6b7ef1abe" providerId="ADAL" clId="{66675770-68F5-4C41-A597-868002D2A2CA}" dt="2024-11-22T18:44:33.243" v="3" actId="478"/>
          <ac:picMkLst>
            <pc:docMk/>
            <pc:sldMk cId="1687721596" sldId="261"/>
            <ac:picMk id="3" creationId="{FEEDE27A-3DC9-4E3E-50F6-4575139C8FE3}"/>
          </ac:picMkLst>
        </pc:picChg>
        <pc:picChg chg="del">
          <ac:chgData name="Daniela E. Munoz Lopez" userId="06f81784-0e2f-42f7-82c8-69b6b7ef1abe" providerId="ADAL" clId="{66675770-68F5-4C41-A597-868002D2A2CA}" dt="2024-11-22T18:44:33.243" v="3" actId="478"/>
          <ac:picMkLst>
            <pc:docMk/>
            <pc:sldMk cId="1687721596" sldId="261"/>
            <ac:picMk id="4" creationId="{798003EC-1EBC-C66B-0767-25A3AD34E436}"/>
          </ac:picMkLst>
        </pc:picChg>
        <pc:picChg chg="del">
          <ac:chgData name="Daniela E. Munoz Lopez" userId="06f81784-0e2f-42f7-82c8-69b6b7ef1abe" providerId="ADAL" clId="{66675770-68F5-4C41-A597-868002D2A2CA}" dt="2024-11-22T18:44:33.243" v="3" actId="478"/>
          <ac:picMkLst>
            <pc:docMk/>
            <pc:sldMk cId="1687721596" sldId="261"/>
            <ac:picMk id="5" creationId="{C1D835DD-B0C6-29B1-EBB9-7C0024514023}"/>
          </ac:picMkLst>
        </pc:picChg>
        <pc:picChg chg="del">
          <ac:chgData name="Daniela E. Munoz Lopez" userId="06f81784-0e2f-42f7-82c8-69b6b7ef1abe" providerId="ADAL" clId="{66675770-68F5-4C41-A597-868002D2A2CA}" dt="2024-11-22T18:44:33.243" v="3" actId="478"/>
          <ac:picMkLst>
            <pc:docMk/>
            <pc:sldMk cId="1687721596" sldId="261"/>
            <ac:picMk id="6" creationId="{582A8C86-446E-10D3-0F85-2D083CC85430}"/>
          </ac:picMkLst>
        </pc:picChg>
        <pc:picChg chg="mod">
          <ac:chgData name="Daniela E. Munoz Lopez" userId="06f81784-0e2f-42f7-82c8-69b6b7ef1abe" providerId="ADAL" clId="{66675770-68F5-4C41-A597-868002D2A2CA}" dt="2024-11-22T18:44:36.817" v="4" actId="1076"/>
          <ac:picMkLst>
            <pc:docMk/>
            <pc:sldMk cId="1687721596" sldId="261"/>
            <ac:picMk id="8" creationId="{3A53F65D-04DF-D555-0434-383C6B7891E4}"/>
          </ac:picMkLst>
        </pc:picChg>
      </pc:sldChg>
      <pc:sldChg chg="modSp mod">
        <pc:chgData name="Daniela E. Munoz Lopez" userId="06f81784-0e2f-42f7-82c8-69b6b7ef1abe" providerId="ADAL" clId="{66675770-68F5-4C41-A597-868002D2A2CA}" dt="2024-11-22T21:21:32.224" v="2126" actId="14100"/>
        <pc:sldMkLst>
          <pc:docMk/>
          <pc:sldMk cId="1405303274" sldId="968"/>
        </pc:sldMkLst>
        <pc:spChg chg="mod">
          <ac:chgData name="Daniela E. Munoz Lopez" userId="06f81784-0e2f-42f7-82c8-69b6b7ef1abe" providerId="ADAL" clId="{66675770-68F5-4C41-A597-868002D2A2CA}" dt="2024-11-22T21:21:32.224" v="2126" actId="14100"/>
          <ac:spMkLst>
            <pc:docMk/>
            <pc:sldMk cId="1405303274" sldId="968"/>
            <ac:spMk id="7" creationId="{0965E3EC-2B4A-930F-5E6F-D87E57D77377}"/>
          </ac:spMkLst>
        </pc:spChg>
      </pc:sldChg>
      <pc:sldChg chg="modSp mod">
        <pc:chgData name="Daniela E. Munoz Lopez" userId="06f81784-0e2f-42f7-82c8-69b6b7ef1abe" providerId="ADAL" clId="{66675770-68F5-4C41-A597-868002D2A2CA}" dt="2024-11-22T21:22:11.612" v="2141" actId="20577"/>
        <pc:sldMkLst>
          <pc:docMk/>
          <pc:sldMk cId="3458519403" sldId="993"/>
        </pc:sldMkLst>
        <pc:spChg chg="mod">
          <ac:chgData name="Daniela E. Munoz Lopez" userId="06f81784-0e2f-42f7-82c8-69b6b7ef1abe" providerId="ADAL" clId="{66675770-68F5-4C41-A597-868002D2A2CA}" dt="2024-11-22T21:22:11.612" v="2141" actId="20577"/>
          <ac:spMkLst>
            <pc:docMk/>
            <pc:sldMk cId="3458519403" sldId="993"/>
            <ac:spMk id="3" creationId="{689E9B79-5D89-8DF6-EB32-320B6021B1FE}"/>
          </ac:spMkLst>
        </pc:spChg>
      </pc:sldChg>
      <pc:sldChg chg="addSp delSp modSp mod ord">
        <pc:chgData name="Daniela E. Munoz Lopez" userId="06f81784-0e2f-42f7-82c8-69b6b7ef1abe" providerId="ADAL" clId="{66675770-68F5-4C41-A597-868002D2A2CA}" dt="2024-11-22T19:42:55.867" v="2124" actId="1076"/>
        <pc:sldMkLst>
          <pc:docMk/>
          <pc:sldMk cId="2605555534" sldId="1041"/>
        </pc:sldMkLst>
        <pc:graphicFrameChg chg="add del mod modGraphic">
          <ac:chgData name="Daniela E. Munoz Lopez" userId="06f81784-0e2f-42f7-82c8-69b6b7ef1abe" providerId="ADAL" clId="{66675770-68F5-4C41-A597-868002D2A2CA}" dt="2024-11-22T19:42:55.867" v="2124" actId="1076"/>
          <ac:graphicFrameMkLst>
            <pc:docMk/>
            <pc:sldMk cId="2605555534" sldId="1041"/>
            <ac:graphicFrameMk id="5" creationId="{155A7F32-6074-C4B6-1359-341CB10A4FBE}"/>
          </ac:graphicFrameMkLst>
        </pc:graphicFrameChg>
        <pc:graphicFrameChg chg="mod modGraphic">
          <ac:chgData name="Daniela E. Munoz Lopez" userId="06f81784-0e2f-42f7-82c8-69b6b7ef1abe" providerId="ADAL" clId="{66675770-68F5-4C41-A597-868002D2A2CA}" dt="2024-11-22T19:06:55.598" v="567" actId="2165"/>
          <ac:graphicFrameMkLst>
            <pc:docMk/>
            <pc:sldMk cId="2605555534" sldId="1041"/>
            <ac:graphicFrameMk id="6" creationId="{DD7E5D73-9EF5-CE73-44A9-8480BF1BB57B}"/>
          </ac:graphicFrameMkLst>
        </pc:graphicFrameChg>
      </pc:sldChg>
      <pc:sldChg chg="del">
        <pc:chgData name="Daniela E. Munoz Lopez" userId="06f81784-0e2f-42f7-82c8-69b6b7ef1abe" providerId="ADAL" clId="{66675770-68F5-4C41-A597-868002D2A2CA}" dt="2024-11-22T19:43:01.345" v="2125" actId="2696"/>
        <pc:sldMkLst>
          <pc:docMk/>
          <pc:sldMk cId="3363077548" sldId="1042"/>
        </pc:sldMkLst>
      </pc:sldChg>
      <pc:sldChg chg="modSp modAnim">
        <pc:chgData name="Daniela E. Munoz Lopez" userId="06f81784-0e2f-42f7-82c8-69b6b7ef1abe" providerId="ADAL" clId="{66675770-68F5-4C41-A597-868002D2A2CA}" dt="2024-11-22T21:22:27.655" v="2145" actId="20577"/>
        <pc:sldMkLst>
          <pc:docMk/>
          <pc:sldMk cId="3298390597" sldId="1044"/>
        </pc:sldMkLst>
        <pc:spChg chg="mod">
          <ac:chgData name="Daniela E. Munoz Lopez" userId="06f81784-0e2f-42f7-82c8-69b6b7ef1abe" providerId="ADAL" clId="{66675770-68F5-4C41-A597-868002D2A2CA}" dt="2024-11-22T21:22:27.655" v="2145" actId="20577"/>
          <ac:spMkLst>
            <pc:docMk/>
            <pc:sldMk cId="3298390597" sldId="1044"/>
            <ac:spMk id="9" creationId="{D3B613A0-0AE2-C469-7380-698DC5575C85}"/>
          </ac:spMkLst>
        </pc:spChg>
      </pc:sldChg>
      <pc:sldChg chg="modSp mod">
        <pc:chgData name="Daniela E. Munoz Lopez" userId="06f81784-0e2f-42f7-82c8-69b6b7ef1abe" providerId="ADAL" clId="{66675770-68F5-4C41-A597-868002D2A2CA}" dt="2024-11-22T19:06:17.318" v="563" actId="14"/>
        <pc:sldMkLst>
          <pc:docMk/>
          <pc:sldMk cId="2575909810" sldId="1046"/>
        </pc:sldMkLst>
        <pc:spChg chg="mod">
          <ac:chgData name="Daniela E. Munoz Lopez" userId="06f81784-0e2f-42f7-82c8-69b6b7ef1abe" providerId="ADAL" clId="{66675770-68F5-4C41-A597-868002D2A2CA}" dt="2024-11-22T19:06:17.318" v="563" actId="14"/>
          <ac:spMkLst>
            <pc:docMk/>
            <pc:sldMk cId="2575909810" sldId="1046"/>
            <ac:spMk id="2" creationId="{BE39BBD2-A823-206B-EEC2-323751DA7112}"/>
          </ac:spMkLst>
        </pc:spChg>
        <pc:spChg chg="mod">
          <ac:chgData name="Daniela E. Munoz Lopez" userId="06f81784-0e2f-42f7-82c8-69b6b7ef1abe" providerId="ADAL" clId="{66675770-68F5-4C41-A597-868002D2A2CA}" dt="2024-11-22T19:02:15.681" v="386" actId="20577"/>
          <ac:spMkLst>
            <pc:docMk/>
            <pc:sldMk cId="2575909810" sldId="1046"/>
            <ac:spMk id="4" creationId="{53B518AC-F342-D4EA-1624-40CE1617C4E3}"/>
          </ac:spMkLst>
        </pc:spChg>
      </pc:sldChg>
      <pc:sldChg chg="addSp modSp mod">
        <pc:chgData name="Daniela E. Munoz Lopez" userId="06f81784-0e2f-42f7-82c8-69b6b7ef1abe" providerId="ADAL" clId="{66675770-68F5-4C41-A597-868002D2A2CA}" dt="2024-11-22T19:05:56.900" v="560" actId="20577"/>
        <pc:sldMkLst>
          <pc:docMk/>
          <pc:sldMk cId="1568851952" sldId="1047"/>
        </pc:sldMkLst>
        <pc:spChg chg="mod">
          <ac:chgData name="Daniela E. Munoz Lopez" userId="06f81784-0e2f-42f7-82c8-69b6b7ef1abe" providerId="ADAL" clId="{66675770-68F5-4C41-A597-868002D2A2CA}" dt="2024-11-22T19:05:56.900" v="560" actId="20577"/>
          <ac:spMkLst>
            <pc:docMk/>
            <pc:sldMk cId="1568851952" sldId="1047"/>
            <ac:spMk id="2" creationId="{D9599E67-4DD2-551B-0700-6B407F90F294}"/>
          </ac:spMkLst>
        </pc:spChg>
        <pc:spChg chg="add mod">
          <ac:chgData name="Daniela E. Munoz Lopez" userId="06f81784-0e2f-42f7-82c8-69b6b7ef1abe" providerId="ADAL" clId="{66675770-68F5-4C41-A597-868002D2A2CA}" dt="2024-11-22T19:04:52.118" v="558" actId="1076"/>
          <ac:spMkLst>
            <pc:docMk/>
            <pc:sldMk cId="1568851952" sldId="1047"/>
            <ac:spMk id="3" creationId="{89607AF1-576A-D2F8-30EC-4BE9F521CDC9}"/>
          </ac:spMkLst>
        </pc:spChg>
        <pc:spChg chg="mod">
          <ac:chgData name="Daniela E. Munoz Lopez" userId="06f81784-0e2f-42f7-82c8-69b6b7ef1abe" providerId="ADAL" clId="{66675770-68F5-4C41-A597-868002D2A2CA}" dt="2024-11-22T19:02:25.942" v="418" actId="20577"/>
          <ac:spMkLst>
            <pc:docMk/>
            <pc:sldMk cId="1568851952" sldId="1047"/>
            <ac:spMk id="4" creationId="{42B5F372-E518-5055-5FF7-CA2635702305}"/>
          </ac:spMkLst>
        </pc:spChg>
      </pc:sldChg>
      <pc:sldChg chg="modSp mod">
        <pc:chgData name="Daniela E. Munoz Lopez" userId="06f81784-0e2f-42f7-82c8-69b6b7ef1abe" providerId="ADAL" clId="{66675770-68F5-4C41-A597-868002D2A2CA}" dt="2024-11-22T19:09:44.592" v="654" actId="1076"/>
        <pc:sldMkLst>
          <pc:docMk/>
          <pc:sldMk cId="865537221" sldId="1048"/>
        </pc:sldMkLst>
        <pc:spChg chg="mod">
          <ac:chgData name="Daniela E. Munoz Lopez" userId="06f81784-0e2f-42f7-82c8-69b6b7ef1abe" providerId="ADAL" clId="{66675770-68F5-4C41-A597-868002D2A2CA}" dt="2024-11-22T19:09:26.392" v="650" actId="20577"/>
          <ac:spMkLst>
            <pc:docMk/>
            <pc:sldMk cId="865537221" sldId="1048"/>
            <ac:spMk id="4" creationId="{668FB714-90F3-07CC-4C93-9F8A73E06227}"/>
          </ac:spMkLst>
        </pc:spChg>
        <pc:picChg chg="mod">
          <ac:chgData name="Daniela E. Munoz Lopez" userId="06f81784-0e2f-42f7-82c8-69b6b7ef1abe" providerId="ADAL" clId="{66675770-68F5-4C41-A597-868002D2A2CA}" dt="2024-11-22T19:09:44.592" v="654" actId="1076"/>
          <ac:picMkLst>
            <pc:docMk/>
            <pc:sldMk cId="865537221" sldId="1048"/>
            <ac:picMk id="6" creationId="{396DCDE2-63B2-1A29-B2AE-F459E816A9A9}"/>
          </ac:picMkLst>
        </pc:picChg>
      </pc:sldChg>
      <pc:sldChg chg="modSp mod">
        <pc:chgData name="Daniela E. Munoz Lopez" userId="06f81784-0e2f-42f7-82c8-69b6b7ef1abe" providerId="ADAL" clId="{66675770-68F5-4C41-A597-868002D2A2CA}" dt="2024-11-22T19:09:52.494" v="666" actId="20577"/>
        <pc:sldMkLst>
          <pc:docMk/>
          <pc:sldMk cId="2423544731" sldId="1049"/>
        </pc:sldMkLst>
        <pc:spChg chg="mod">
          <ac:chgData name="Daniela E. Munoz Lopez" userId="06f81784-0e2f-42f7-82c8-69b6b7ef1abe" providerId="ADAL" clId="{66675770-68F5-4C41-A597-868002D2A2CA}" dt="2024-11-22T19:09:52.494" v="666" actId="20577"/>
          <ac:spMkLst>
            <pc:docMk/>
            <pc:sldMk cId="2423544731" sldId="1049"/>
            <ac:spMk id="4" creationId="{84B7A7C5-43EF-D96F-B7C2-465A68FD64E1}"/>
          </ac:spMkLst>
        </pc:spChg>
        <pc:picChg chg="mod">
          <ac:chgData name="Daniela E. Munoz Lopez" userId="06f81784-0e2f-42f7-82c8-69b6b7ef1abe" providerId="ADAL" clId="{66675770-68F5-4C41-A597-868002D2A2CA}" dt="2024-11-22T19:09:39.609" v="652" actId="1076"/>
          <ac:picMkLst>
            <pc:docMk/>
            <pc:sldMk cId="2423544731" sldId="1049"/>
            <ac:picMk id="8" creationId="{ADB43DC3-A609-88E9-EE30-46EA60352987}"/>
          </ac:picMkLst>
        </pc:picChg>
      </pc:sldChg>
      <pc:sldChg chg="modSp mod modNotesTx">
        <pc:chgData name="Daniela E. Munoz Lopez" userId="06f81784-0e2f-42f7-82c8-69b6b7ef1abe" providerId="ADAL" clId="{66675770-68F5-4C41-A597-868002D2A2CA}" dt="2024-11-22T19:18:17.124" v="1208" actId="20577"/>
        <pc:sldMkLst>
          <pc:docMk/>
          <pc:sldMk cId="510597435" sldId="1050"/>
        </pc:sldMkLst>
        <pc:spChg chg="mod">
          <ac:chgData name="Daniela E. Munoz Lopez" userId="06f81784-0e2f-42f7-82c8-69b6b7ef1abe" providerId="ADAL" clId="{66675770-68F5-4C41-A597-868002D2A2CA}" dt="2024-11-22T19:18:17.124" v="1208" actId="20577"/>
          <ac:spMkLst>
            <pc:docMk/>
            <pc:sldMk cId="510597435" sldId="1050"/>
            <ac:spMk id="4" creationId="{61E050EF-1358-5BAF-F4D2-D70AAA1D3D72}"/>
          </ac:spMkLst>
        </pc:spChg>
        <pc:picChg chg="mod">
          <ac:chgData name="Daniela E. Munoz Lopez" userId="06f81784-0e2f-42f7-82c8-69b6b7ef1abe" providerId="ADAL" clId="{66675770-68F5-4C41-A597-868002D2A2CA}" dt="2024-11-22T19:10:19.813" v="675" actId="1076"/>
          <ac:picMkLst>
            <pc:docMk/>
            <pc:sldMk cId="510597435" sldId="1050"/>
            <ac:picMk id="6" creationId="{C3FAD6A5-DD2B-BC26-7AE1-3A934C04AD81}"/>
          </ac:picMkLst>
        </pc:picChg>
      </pc:sldChg>
      <pc:sldChg chg="modSp mod modNotesTx">
        <pc:chgData name="Daniela E. Munoz Lopez" userId="06f81784-0e2f-42f7-82c8-69b6b7ef1abe" providerId="ADAL" clId="{66675770-68F5-4C41-A597-868002D2A2CA}" dt="2024-11-22T19:18:23.644" v="1210"/>
        <pc:sldMkLst>
          <pc:docMk/>
          <pc:sldMk cId="166581492" sldId="1051"/>
        </pc:sldMkLst>
        <pc:spChg chg="mod">
          <ac:chgData name="Daniela E. Munoz Lopez" userId="06f81784-0e2f-42f7-82c8-69b6b7ef1abe" providerId="ADAL" clId="{66675770-68F5-4C41-A597-868002D2A2CA}" dt="2024-11-22T19:18:20.113" v="1209" actId="20577"/>
          <ac:spMkLst>
            <pc:docMk/>
            <pc:sldMk cId="166581492" sldId="1051"/>
            <ac:spMk id="4" creationId="{8799609E-A1E0-53A9-88A5-3413F7131595}"/>
          </ac:spMkLst>
        </pc:spChg>
        <pc:picChg chg="mod">
          <ac:chgData name="Daniela E. Munoz Lopez" userId="06f81784-0e2f-42f7-82c8-69b6b7ef1abe" providerId="ADAL" clId="{66675770-68F5-4C41-A597-868002D2A2CA}" dt="2024-11-22T19:18:09.397" v="1161" actId="1076"/>
          <ac:picMkLst>
            <pc:docMk/>
            <pc:sldMk cId="166581492" sldId="1051"/>
            <ac:picMk id="6" creationId="{F3C64951-080E-DC8B-EAAC-83199639F1EB}"/>
          </ac:picMkLst>
        </pc:picChg>
      </pc:sldChg>
      <pc:sldChg chg="addSp delSp modSp new mod modNotesTx">
        <pc:chgData name="Daniela E. Munoz Lopez" userId="06f81784-0e2f-42f7-82c8-69b6b7ef1abe" providerId="ADAL" clId="{66675770-68F5-4C41-A597-868002D2A2CA}" dt="2024-11-22T19:29:58.648" v="1409" actId="20577"/>
        <pc:sldMkLst>
          <pc:docMk/>
          <pc:sldMk cId="281095388" sldId="1052"/>
        </pc:sldMkLst>
        <pc:spChg chg="del">
          <ac:chgData name="Daniela E. Munoz Lopez" userId="06f81784-0e2f-42f7-82c8-69b6b7ef1abe" providerId="ADAL" clId="{66675770-68F5-4C41-A597-868002D2A2CA}" dt="2024-11-22T19:26:23.402" v="1317" actId="478"/>
          <ac:spMkLst>
            <pc:docMk/>
            <pc:sldMk cId="281095388" sldId="1052"/>
            <ac:spMk id="2" creationId="{C6598FDB-3BA7-A422-2B15-F700EA125BDD}"/>
          </ac:spMkLst>
        </pc:spChg>
        <pc:spChg chg="del">
          <ac:chgData name="Daniela E. Munoz Lopez" userId="06f81784-0e2f-42f7-82c8-69b6b7ef1abe" providerId="ADAL" clId="{66675770-68F5-4C41-A597-868002D2A2CA}" dt="2024-11-22T19:26:21.377" v="1316" actId="478"/>
          <ac:spMkLst>
            <pc:docMk/>
            <pc:sldMk cId="281095388" sldId="1052"/>
            <ac:spMk id="3" creationId="{10856A32-70F6-9441-04CA-177D1FA0284F}"/>
          </ac:spMkLst>
        </pc:spChg>
        <pc:spChg chg="mod">
          <ac:chgData name="Daniela E. Munoz Lopez" userId="06f81784-0e2f-42f7-82c8-69b6b7ef1abe" providerId="ADAL" clId="{66675770-68F5-4C41-A597-868002D2A2CA}" dt="2024-11-22T19:29:58.648" v="1409" actId="20577"/>
          <ac:spMkLst>
            <pc:docMk/>
            <pc:sldMk cId="281095388" sldId="1052"/>
            <ac:spMk id="4" creationId="{2A07C45A-AA21-E8DA-A368-86A253C9F4A0}"/>
          </ac:spMkLst>
        </pc:spChg>
        <pc:picChg chg="add mod">
          <ac:chgData name="Daniela E. Munoz Lopez" userId="06f81784-0e2f-42f7-82c8-69b6b7ef1abe" providerId="ADAL" clId="{66675770-68F5-4C41-A597-868002D2A2CA}" dt="2024-11-22T19:26:37.198" v="1322" actId="1076"/>
          <ac:picMkLst>
            <pc:docMk/>
            <pc:sldMk cId="281095388" sldId="1052"/>
            <ac:picMk id="6" creationId="{8AE961C6-B788-0017-56A8-A2081A24AE23}"/>
          </ac:picMkLst>
        </pc:picChg>
      </pc:sldChg>
      <pc:sldChg chg="addSp delSp modSp new mod modNotesTx">
        <pc:chgData name="Daniela E. Munoz Lopez" userId="06f81784-0e2f-42f7-82c8-69b6b7ef1abe" providerId="ADAL" clId="{66675770-68F5-4C41-A597-868002D2A2CA}" dt="2024-11-22T19:38:57.575" v="1517" actId="20577"/>
        <pc:sldMkLst>
          <pc:docMk/>
          <pc:sldMk cId="2381605376" sldId="1053"/>
        </pc:sldMkLst>
        <pc:spChg chg="del">
          <ac:chgData name="Daniela E. Munoz Lopez" userId="06f81784-0e2f-42f7-82c8-69b6b7ef1abe" providerId="ADAL" clId="{66675770-68F5-4C41-A597-868002D2A2CA}" dt="2024-11-22T19:37:16.234" v="1446" actId="478"/>
          <ac:spMkLst>
            <pc:docMk/>
            <pc:sldMk cId="2381605376" sldId="1053"/>
            <ac:spMk id="2" creationId="{81ED0D7A-6E30-944A-1DEC-A234F06FFE33}"/>
          </ac:spMkLst>
        </pc:spChg>
        <pc:spChg chg="del">
          <ac:chgData name="Daniela E. Munoz Lopez" userId="06f81784-0e2f-42f7-82c8-69b6b7ef1abe" providerId="ADAL" clId="{66675770-68F5-4C41-A597-868002D2A2CA}" dt="2024-11-22T19:37:14.551" v="1445" actId="478"/>
          <ac:spMkLst>
            <pc:docMk/>
            <pc:sldMk cId="2381605376" sldId="1053"/>
            <ac:spMk id="3" creationId="{7949F83D-8BEE-5873-E67B-4E6B3685BD17}"/>
          </ac:spMkLst>
        </pc:spChg>
        <pc:spChg chg="mod">
          <ac:chgData name="Daniela E. Munoz Lopez" userId="06f81784-0e2f-42f7-82c8-69b6b7ef1abe" providerId="ADAL" clId="{66675770-68F5-4C41-A597-868002D2A2CA}" dt="2024-11-22T19:35:50.278" v="1444" actId="20577"/>
          <ac:spMkLst>
            <pc:docMk/>
            <pc:sldMk cId="2381605376" sldId="1053"/>
            <ac:spMk id="4" creationId="{612610B5-EFDF-6F56-2EAF-65AB09A2263A}"/>
          </ac:spMkLst>
        </pc:spChg>
        <pc:picChg chg="add mod">
          <ac:chgData name="Daniela E. Munoz Lopez" userId="06f81784-0e2f-42f7-82c8-69b6b7ef1abe" providerId="ADAL" clId="{66675770-68F5-4C41-A597-868002D2A2CA}" dt="2024-11-22T19:37:31.891" v="1451" actId="1076"/>
          <ac:picMkLst>
            <pc:docMk/>
            <pc:sldMk cId="2381605376" sldId="1053"/>
            <ac:picMk id="6" creationId="{2373236E-9B8A-1EEB-3926-B028C4CA7447}"/>
          </ac:picMkLst>
        </pc:picChg>
      </pc:sldChg>
      <pc:sldChg chg="delSp modSp new mod">
        <pc:chgData name="Daniela E. Munoz Lopez" userId="06f81784-0e2f-42f7-82c8-69b6b7ef1abe" providerId="ADAL" clId="{66675770-68F5-4C41-A597-868002D2A2CA}" dt="2024-11-22T19:42:35.886" v="2123"/>
        <pc:sldMkLst>
          <pc:docMk/>
          <pc:sldMk cId="939026936" sldId="1054"/>
        </pc:sldMkLst>
        <pc:spChg chg="mod">
          <ac:chgData name="Daniela E. Munoz Lopez" userId="06f81784-0e2f-42f7-82c8-69b6b7ef1abe" providerId="ADAL" clId="{66675770-68F5-4C41-A597-868002D2A2CA}" dt="2024-11-22T19:42:35.886" v="2123"/>
          <ac:spMkLst>
            <pc:docMk/>
            <pc:sldMk cId="939026936" sldId="1054"/>
            <ac:spMk id="2" creationId="{BF8C8208-C5DE-C358-BF7D-C34676035B7D}"/>
          </ac:spMkLst>
        </pc:spChg>
        <pc:spChg chg="del">
          <ac:chgData name="Daniela E. Munoz Lopez" userId="06f81784-0e2f-42f7-82c8-69b6b7ef1abe" providerId="ADAL" clId="{66675770-68F5-4C41-A597-868002D2A2CA}" dt="2024-11-22T19:37:46.478" v="1453" actId="478"/>
          <ac:spMkLst>
            <pc:docMk/>
            <pc:sldMk cId="939026936" sldId="1054"/>
            <ac:spMk id="3" creationId="{3541D713-B5D1-16F9-0357-3141F4918835}"/>
          </ac:spMkLst>
        </pc:spChg>
        <pc:spChg chg="mod">
          <ac:chgData name="Daniela E. Munoz Lopez" userId="06f81784-0e2f-42f7-82c8-69b6b7ef1abe" providerId="ADAL" clId="{66675770-68F5-4C41-A597-868002D2A2CA}" dt="2024-11-22T19:37:47.970" v="1460" actId="20577"/>
          <ac:spMkLst>
            <pc:docMk/>
            <pc:sldMk cId="939026936" sldId="1054"/>
            <ac:spMk id="4" creationId="{B9A7EE34-F0A4-C14C-6D53-F8C4560C41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56B93-D464-E94F-98B0-30C643923A4F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57E9C-8BD7-7D46-B19F-9D5F9C3D1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68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12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F9F74-C20F-E4EA-9C1F-6B8B86568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19A91-A251-D464-16C1-0C495DF39C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2421D6-9704-E233-3B74-BEDE9DA2B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64 schools</a:t>
            </a:r>
          </a:p>
          <a:p>
            <a:pPr marL="171450" indent="-171450">
              <a:buFontTx/>
              <a:buChar char="-"/>
            </a:pPr>
            <a:r>
              <a:rPr lang="en-US" sz="1400" dirty="0">
                <a:cs typeface="Calibri"/>
              </a:rPr>
              <a:t>add visual explaining the adaptation of the culturally adapted scale – TO DO</a:t>
            </a:r>
          </a:p>
          <a:p>
            <a:pPr marL="171450" indent="-171450">
              <a:buFontTx/>
              <a:buChar char="-"/>
            </a:pP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Re-arrange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Data collected during 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Type of data collected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Analyses</a:t>
            </a:r>
          </a:p>
          <a:p>
            <a:pPr marL="1085850" lvl="2" indent="-171450">
              <a:buFontTx/>
              <a:buChar char="-"/>
            </a:pPr>
            <a:r>
              <a:rPr lang="en-US" dirty="0">
                <a:cs typeface="Calibri"/>
              </a:rPr>
              <a:t>Efa/CFA</a:t>
            </a:r>
          </a:p>
          <a:p>
            <a:pPr marL="1085850" lvl="2" indent="-171450">
              <a:buFontTx/>
              <a:buChar char="-"/>
            </a:pPr>
            <a:r>
              <a:rPr lang="en-US" dirty="0">
                <a:cs typeface="Calibri"/>
              </a:rPr>
              <a:t>LM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72AFA-1934-0955-A347-BDF1B1F80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6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n = 1439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64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effect of anxiety ranking: those who were non-clinical have lower DSS ranking </a:t>
            </a:r>
          </a:p>
          <a:p>
            <a:r>
              <a:rPr lang="en-US" dirty="0"/>
              <a:t>Main effect of wave for some: DSS was higher at time 2 for some (AS, OV only)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3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effect of anxiety ranking: those who were non-clinical have lower DSS ranking </a:t>
            </a:r>
          </a:p>
          <a:p>
            <a:r>
              <a:rPr lang="en-US" dirty="0"/>
              <a:t>Main effect of wave for some: DSS was higher at time 2 for some (AS, OV only)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35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Interaction: effect of grade on DSS is similar for clinical &amp; non-clinical anxiety -- As grade increases, DSS increases more for those with baseline clinical anxiety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00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interaction between time and depression ranking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34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87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overlap with models to test </a:t>
            </a:r>
            <a:r>
              <a:rPr lang="en-US" dirty="0" err="1"/>
              <a:t>anova</a:t>
            </a:r>
            <a:endParaRPr lang="en-US" dirty="0"/>
          </a:p>
          <a:p>
            <a:r>
              <a:rPr lang="en-US" dirty="0" err="1"/>
              <a:t>anx</a:t>
            </a:r>
            <a:r>
              <a:rPr lang="en-US" dirty="0"/>
              <a:t> and dep clinical time 2 </a:t>
            </a:r>
          </a:p>
          <a:p>
            <a:r>
              <a:rPr lang="en-US" dirty="0"/>
              <a:t>- look at comorbidities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went into the t-score conversions?</a:t>
            </a:r>
          </a:p>
          <a:p>
            <a:r>
              <a:rPr lang="en-US" dirty="0"/>
              <a:t>- could this be explaining why we see differences?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44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1EF9E-C548-6B37-D068-8F28CDA5A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E9829A-6684-7F07-2800-51CF192A6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64913-CAE2-6227-FCE7-8AC780AB5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7F945-B609-3309-2FB6-1A1245D75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76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 study, I was interested in exploring digital stress among adolescents for various reasons….</a:t>
            </a:r>
          </a:p>
          <a:p>
            <a:endParaRPr lang="en-US" dirty="0"/>
          </a:p>
          <a:p>
            <a:r>
              <a:rPr lang="en-US" dirty="0"/>
              <a:t>After concern: CONNECT TO DSS </a:t>
            </a:r>
            <a:r>
              <a:rPr lang="en-US" dirty="0">
                <a:sym typeface="Wingdings" pitchFamily="2" charset="2"/>
              </a:rPr>
              <a:t> SO, IF MANAGING FEELINGS OF DSS IS HARD FOR US, IMAGINE HOW AMPLIFIED THIS IS FOR ADOLESCENCE WHO ARE GOING THROUGH VARIOUS DEVELOPMENTAL TASKS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We know there is a dependency on tech for 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5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 dirty="0" err="1"/>
              <a:t>interACT</a:t>
            </a:r>
            <a:r>
              <a:rPr lang="en-US" dirty="0"/>
              <a:t> lab, we are interested in capturing the experienced of youth growing up in the majority world, or the global south, specifically Latin America because…</a:t>
            </a:r>
          </a:p>
          <a:p>
            <a:endParaRPr lang="en-US" dirty="0"/>
          </a:p>
          <a:p>
            <a:r>
              <a:rPr lang="en-US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***Perú, positive experiences with SMU (e.g., getting help online) were associated with less loneliness during the pandemic, with reverse patterns for the negative experiences with SMU</a:t>
            </a:r>
            <a:endParaRPr lang="en-US" dirty="0"/>
          </a:p>
          <a:p>
            <a:endParaRPr lang="en-US" dirty="0"/>
          </a:p>
          <a:p>
            <a:r>
              <a:rPr lang="en-US" dirty="0"/>
              <a:t>Before stringent lockdown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sz="1200" dirty="0"/>
              <a:t>FOMO and social networking intensity mediates the association between mental health symptoms and negative online consequences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3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If you have felt any of these things, you have endorsed subjective ratings of digital stress.</a:t>
            </a:r>
          </a:p>
          <a:p>
            <a:endParaRPr lang="en-US" sz="1400" dirty="0"/>
          </a:p>
          <a:p>
            <a:r>
              <a:rPr lang="en-US" sz="1400" dirty="0"/>
              <a:t>Digital Stress is a </a:t>
            </a:r>
            <a:r>
              <a:rPr lang="en-US" sz="1400" b="1" dirty="0"/>
              <a:t>subjective</a:t>
            </a:r>
            <a:r>
              <a:rPr lang="en-US" sz="1400" b="1" dirty="0">
                <a:effectLst/>
                <a:ea typeface="Times New Roman" panose="02020603050405020304" pitchFamily="18" charset="0"/>
                <a:cs typeface="Calibri"/>
              </a:rPr>
              <a:t> experience </a:t>
            </a:r>
            <a:r>
              <a:rPr lang="en-US" sz="1400" b="1" dirty="0">
                <a:ea typeface="Times New Roman" panose="02020603050405020304" pitchFamily="18" charset="0"/>
                <a:cs typeface="Calibri"/>
              </a:rPr>
              <a:t>c</a:t>
            </a:r>
            <a:r>
              <a:rPr lang="en-US" sz="1400" dirty="0">
                <a:ea typeface="Times New Roman" panose="02020603050405020304" pitchFamily="18" charset="0"/>
                <a:cs typeface="Calibri"/>
              </a:rPr>
              <a:t>haracterized by a person’s own response to distressing events occurring online.</a:t>
            </a:r>
          </a:p>
          <a:p>
            <a:endParaRPr lang="en-US" sz="1400" dirty="0">
              <a:ea typeface="Times New Roman" panose="02020603050405020304" pitchFamily="18" charset="0"/>
              <a:cs typeface="Calibri"/>
            </a:endParaRPr>
          </a:p>
          <a:p>
            <a:r>
              <a:rPr lang="en-US" sz="1400" dirty="0">
                <a:ea typeface="Times New Roman" panose="02020603050405020304" pitchFamily="18" charset="0"/>
              </a:rPr>
              <a:t>These numerous facets of digital stress may be playing a role in the association between social media use &amp; psychological outcomes among adolescents.</a:t>
            </a:r>
            <a:endParaRPr lang="en-US" sz="1400" b="1" dirty="0"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77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64 schools</a:t>
            </a:r>
          </a:p>
          <a:p>
            <a:pPr marL="171450" indent="-171450">
              <a:buFontTx/>
              <a:buChar char="-"/>
            </a:pPr>
            <a:r>
              <a:rPr lang="en-US" sz="1400" dirty="0">
                <a:cs typeface="Calibri"/>
              </a:rPr>
              <a:t>add visual explaining the adaptation of the culturally adapted scale – TO DO</a:t>
            </a:r>
          </a:p>
          <a:p>
            <a:pPr marL="171450" indent="-171450">
              <a:buFontTx/>
              <a:buChar char="-"/>
            </a:pP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Re-arrange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Data collected during 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Type of data collected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/>
              </a:rPr>
              <a:t>Analyses</a:t>
            </a:r>
          </a:p>
          <a:p>
            <a:pPr marL="1085850" lvl="2" indent="-171450">
              <a:buFontTx/>
              <a:buChar char="-"/>
            </a:pPr>
            <a:r>
              <a:rPr lang="en-US" dirty="0">
                <a:cs typeface="Calibri"/>
              </a:rPr>
              <a:t>Efa/CFA</a:t>
            </a:r>
          </a:p>
          <a:p>
            <a:pPr marL="1085850" lvl="2" indent="-171450">
              <a:buFontTx/>
              <a:buChar char="-"/>
            </a:pPr>
            <a:r>
              <a:rPr lang="en-US" dirty="0">
                <a:cs typeface="Calibri"/>
              </a:rPr>
              <a:t>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55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Adolescent girls and older adolescents endorse more digital stress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This is related to symptoms of stress, anxiety, and depression.</a:t>
            </a: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- include better transition next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43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19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257E9C-8BD7-7D46-B19F-9D5F9C3D1E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47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546D-8A96-3E47-B97A-3FC6C87719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458273"/>
            <a:ext cx="10512552" cy="2387600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Digital Stress &amp; Wellbeing Among Peruvian Adolescents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CA0E8-BF13-6947-95D4-325DB6787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13024"/>
            <a:ext cx="4079488" cy="125034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77C6E0-BC67-404F-8310-ADB8B5564E0D}"/>
              </a:ext>
            </a:extLst>
          </p:cNvPr>
          <p:cNvCxnSpPr/>
          <p:nvPr userDrawn="1"/>
        </p:nvCxnSpPr>
        <p:spPr>
          <a:xfrm>
            <a:off x="839724" y="3929448"/>
            <a:ext cx="10512552" cy="0"/>
          </a:xfrm>
          <a:prstGeom prst="line">
            <a:avLst/>
          </a:prstGeom>
          <a:ln w="57150">
            <a:solidFill>
              <a:srgbClr val="8F72B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7945208-50DF-E1E4-17D3-F5A761F2F9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17688" y="3845873"/>
            <a:ext cx="6232665" cy="168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24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03401-28DE-AE49-BDE8-A9D753A7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88D3FA3-537C-034A-949B-89D514BF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3EA58C-7DBA-4A48-BF41-10DC6ED83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14BE1E-0FD6-9548-967F-E764560AA8BA}"/>
              </a:ext>
            </a:extLst>
          </p:cNvPr>
          <p:cNvSpPr/>
          <p:nvPr userDrawn="1"/>
        </p:nvSpPr>
        <p:spPr>
          <a:xfrm>
            <a:off x="838200" y="501805"/>
            <a:ext cx="10515600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D430C-A6AA-8044-8480-0755F8B4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>
            <a:normAutofit/>
          </a:bodyPr>
          <a:lstStyle>
            <a:lvl1pPr algn="ctr">
              <a:defRPr sz="4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A810458-E8E4-D344-B780-D4A0455CB1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11900" y="1825625"/>
            <a:ext cx="5041900" cy="4351338"/>
          </a:xfrm>
        </p:spPr>
        <p:txBody>
          <a:bodyPr/>
          <a:lstStyle/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746720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right,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03401-28DE-AE49-BDE8-A9D753A75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740887"/>
            <a:ext cx="5257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88D3FA3-537C-034A-949B-89D514BF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3EA58C-7DBA-4A48-BF41-10DC6ED83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14BE1E-0FD6-9548-967F-E764560AA8BA}"/>
              </a:ext>
            </a:extLst>
          </p:cNvPr>
          <p:cNvSpPr/>
          <p:nvPr userDrawn="1"/>
        </p:nvSpPr>
        <p:spPr>
          <a:xfrm>
            <a:off x="838200" y="501805"/>
            <a:ext cx="10515600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D430C-A6AA-8044-8480-0755F8B4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>
            <a:normAutofit/>
          </a:bodyPr>
          <a:lstStyle>
            <a:lvl1pPr algn="ctr">
              <a:defRPr sz="4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A810458-E8E4-D344-B780-D4A0455CB1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8200" y="1740887"/>
            <a:ext cx="5041900" cy="4351338"/>
          </a:xfrm>
        </p:spPr>
        <p:txBody>
          <a:bodyPr/>
          <a:lstStyle/>
          <a:p>
            <a:r>
              <a:rPr lang="en-US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141306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eft a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087E7-2C4C-4343-9DEF-328EC8963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E7487-D8DB-FA48-8BD8-DD4CCC3ED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422F7-BFDC-B64C-BF95-D71727637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B27BB-51DA-F943-866D-3EF4DD34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151245-9804-AE4E-AF5A-2E35E330F08A}"/>
              </a:ext>
            </a:extLst>
          </p:cNvPr>
          <p:cNvSpPr/>
          <p:nvPr userDrawn="1"/>
        </p:nvSpPr>
        <p:spPr>
          <a:xfrm>
            <a:off x="838200" y="501805"/>
            <a:ext cx="10515600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C4424E-92D4-E448-8434-67D268EB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>
            <a:normAutofit/>
          </a:bodyPr>
          <a:lstStyle>
            <a:lvl1pPr algn="ctr">
              <a:defRPr sz="4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877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DC2D75-031B-4B43-87A4-A1386400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7BCF-CDE9-B54B-9C21-E47C6DBCD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3F1C54-B8A5-E747-EB0F-1E2376CF899F}"/>
              </a:ext>
            </a:extLst>
          </p:cNvPr>
          <p:cNvSpPr/>
          <p:nvPr userDrawn="1"/>
        </p:nvSpPr>
        <p:spPr>
          <a:xfrm>
            <a:off x="838200" y="501805"/>
            <a:ext cx="10515600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3F5688-58E4-D359-9718-A46623A5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>
            <a:normAutofit/>
          </a:bodyPr>
          <a:lstStyle>
            <a:lvl1pPr algn="ctr">
              <a:defRPr sz="4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307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C12D55-2C86-8444-A862-12C0ED6C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2F994-1A72-684C-80DF-6525C3AD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6D05E-B266-F04D-A727-7BC23214E242}"/>
              </a:ext>
            </a:extLst>
          </p:cNvPr>
          <p:cNvSpPr txBox="1"/>
          <p:nvPr userDrawn="1"/>
        </p:nvSpPr>
        <p:spPr>
          <a:xfrm>
            <a:off x="4433782" y="3244334"/>
            <a:ext cx="33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Blank slide to add any extra items</a:t>
            </a:r>
          </a:p>
        </p:txBody>
      </p:sp>
    </p:spTree>
    <p:extLst>
      <p:ext uri="{BB962C8B-B14F-4D97-AF65-F5344CB8AC3E}">
        <p14:creationId xmlns:p14="http://schemas.microsoft.com/office/powerpoint/2010/main" val="1051599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F29BED-3469-AD4E-84CE-2D4FF235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7C4E1-1812-E446-9C5B-B43FCC116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3E243-5DF7-7F40-8643-8114232FB78D}"/>
              </a:ext>
            </a:extLst>
          </p:cNvPr>
          <p:cNvSpPr txBox="1"/>
          <p:nvPr userDrawn="1"/>
        </p:nvSpPr>
        <p:spPr>
          <a:xfrm>
            <a:off x="1490926" y="3075057"/>
            <a:ext cx="9210147" cy="707886"/>
          </a:xfrm>
          <a:prstGeom prst="rect">
            <a:avLst/>
          </a:prstGeom>
          <a:noFill/>
          <a:ln w="38100">
            <a:solidFill>
              <a:srgbClr val="8F72BA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4000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E50C7-7581-9547-83D2-27CD4747CD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3838" y="3067050"/>
            <a:ext cx="9188450" cy="7239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/>
              <a:t>INTRODUCE NEW TOPIC HERE</a:t>
            </a:r>
          </a:p>
        </p:txBody>
      </p:sp>
    </p:spTree>
    <p:extLst>
      <p:ext uri="{BB962C8B-B14F-4D97-AF65-F5344CB8AC3E}">
        <p14:creationId xmlns:p14="http://schemas.microsoft.com/office/powerpoint/2010/main" val="3953816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las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3CB481-21B2-2E40-8E89-D26DDD152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64132-DC2F-DD42-A213-2981DF5F2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EF3D28-7D3F-AC46-8FF6-E34D0CE73186}"/>
              </a:ext>
            </a:extLst>
          </p:cNvPr>
          <p:cNvSpPr txBox="1">
            <a:spLocks/>
          </p:cNvSpPr>
          <p:nvPr userDrawn="1"/>
        </p:nvSpPr>
        <p:spPr>
          <a:xfrm>
            <a:off x="990600" y="503411"/>
            <a:ext cx="10515600" cy="831119"/>
          </a:xfrm>
          <a:prstGeom prst="rect">
            <a:avLst/>
          </a:prstGeom>
          <a:solidFill>
            <a:srgbClr val="8F72BA"/>
          </a:solidFill>
          <a:ln>
            <a:solidFill>
              <a:srgbClr val="7030A0"/>
            </a:solidFill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None/>
              <a:defRPr sz="48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8994B-78DE-7045-859A-5DE04C05BF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07519" y="1537629"/>
            <a:ext cx="3376961" cy="4349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272515-EC51-A84D-AA6E-0E4E8EB0E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0601" y="1549400"/>
            <a:ext cx="3072162" cy="4349750"/>
          </a:xfrm>
        </p:spPr>
        <p:txBody>
          <a:bodyPr/>
          <a:lstStyle/>
          <a:p>
            <a:r>
              <a:rPr lang="en-US"/>
              <a:t>Logo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3B9D44C-DDDA-F74F-9C88-6FF95B0588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3657" y="1537629"/>
            <a:ext cx="3376961" cy="2012948"/>
          </a:xfrm>
        </p:spPr>
        <p:txBody>
          <a:bodyPr/>
          <a:lstStyle/>
          <a:p>
            <a:r>
              <a:rPr lang="en-US"/>
              <a:t>Logo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DBFD211-A8BE-E94B-A914-B8CD7C77AC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3657" y="3864723"/>
            <a:ext cx="3376961" cy="2012947"/>
          </a:xfrm>
        </p:spPr>
        <p:txBody>
          <a:bodyPr/>
          <a:lstStyle/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82451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19C65A-2D6B-C242-A1ED-4776F3FF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58E41-0BE3-314E-AF7E-F3835DBB8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905E2-8DB3-BB48-9C0C-EED75507C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B8262-2229-8B40-965C-F6C27A1B19ED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146CB-C83F-044B-951B-C28285523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5A0-2467-9049-A168-3686E46D5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2" r:id="rId4"/>
    <p:sldLayoutId id="2147483658" r:id="rId5"/>
    <p:sldLayoutId id="2147483655" r:id="rId6"/>
    <p:sldLayoutId id="2147483654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9DBE-5EF2-2646-B4B5-7AB888274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Digital Stress and Mental Health Across Time Among Peruvian Adolescents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7C941-56B0-7C40-92D7-145E1F74A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Daniela E. Muñoz Lopez</a:t>
            </a:r>
          </a:p>
        </p:txBody>
      </p:sp>
    </p:spTree>
    <p:extLst>
      <p:ext uri="{BB962C8B-B14F-4D97-AF65-F5344CB8AC3E}">
        <p14:creationId xmlns:p14="http://schemas.microsoft.com/office/powerpoint/2010/main" val="4181435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C46EAC-D2B5-97CA-3F93-0DF01871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stress is associated with higher symptoms of depression</a:t>
            </a:r>
          </a:p>
        </p:txBody>
      </p:sp>
      <p:pic>
        <p:nvPicPr>
          <p:cNvPr id="3" name="Picture 2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F7EB8B50-AB1B-3ACD-7C6F-697A324B9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552" y="1759016"/>
            <a:ext cx="9032893" cy="33399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07190F-9912-BE4E-8435-924D93E14409}"/>
              </a:ext>
            </a:extLst>
          </p:cNvPr>
          <p:cNvSpPr/>
          <p:nvPr/>
        </p:nvSpPr>
        <p:spPr>
          <a:xfrm>
            <a:off x="1611088" y="2992037"/>
            <a:ext cx="9001358" cy="436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7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6426CF-BE5F-A9E6-A35C-FC132145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 anchor="ctr">
            <a:normAutofit fontScale="90000"/>
          </a:bodyPr>
          <a:lstStyle/>
          <a:p>
            <a:r>
              <a:rPr lang="en-US" sz="3200" dirty="0">
                <a:latin typeface="Calibri"/>
                <a:cs typeface="Calibri"/>
              </a:rPr>
              <a:t>Adolescent girls &amp; older adolescents endorsed more digital stress, perceived stress, and symptoms of anxiety &amp; depression</a:t>
            </a:r>
            <a:endParaRPr lang="en-US" sz="3200" dirty="0"/>
          </a:p>
        </p:txBody>
      </p:sp>
      <p:pic>
        <p:nvPicPr>
          <p:cNvPr id="10" name="Picture 10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A2582686-5FB2-52CA-1056-47A2E83BBE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106" b="42500"/>
          <a:stretch/>
        </p:blipFill>
        <p:spPr>
          <a:xfrm>
            <a:off x="5084617" y="2840521"/>
            <a:ext cx="6137563" cy="1562571"/>
          </a:xfrm>
          <a:prstGeom prst="rect">
            <a:avLst/>
          </a:prstGeom>
        </p:spPr>
      </p:pic>
      <p:pic>
        <p:nvPicPr>
          <p:cNvPr id="4" name="Picture 3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CC6983E4-05BD-6E39-5CEB-F5C521F7E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20" y="2246396"/>
            <a:ext cx="2750820" cy="27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7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0E97DC-0D3A-157B-FA06-B5E21FB48542}"/>
              </a:ext>
            </a:extLst>
          </p:cNvPr>
          <p:cNvSpPr/>
          <p:nvPr/>
        </p:nvSpPr>
        <p:spPr>
          <a:xfrm>
            <a:off x="838200" y="2935784"/>
            <a:ext cx="10515599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The Current Study</a:t>
            </a:r>
          </a:p>
        </p:txBody>
      </p:sp>
    </p:spTree>
    <p:extLst>
      <p:ext uri="{BB962C8B-B14F-4D97-AF65-F5344CB8AC3E}">
        <p14:creationId xmlns:p14="http://schemas.microsoft.com/office/powerpoint/2010/main" val="196621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9B7308-E66C-54EF-CB27-03193389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aimed to explore:</a:t>
            </a:r>
          </a:p>
          <a:p>
            <a:pPr lvl="1"/>
            <a:r>
              <a:rPr lang="en-US" dirty="0"/>
              <a:t>1. If digital stress increased from Time 1 (June 2021) to Time 2 (November 2021)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 2. If baseline mental health vulnerabilities (anxiety and depression) at Time 1 predict increases in digital stress at Time 2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9E9B79-5D89-8DF6-EB32-320B6021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Stress and Mental Health Across Time: A Longitudinal Follow Up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61DD170-BEBC-8ED6-FE19-246CCF2408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1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A4C6F-CD2E-004F-A089-A2D41697B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A947A6E9-5E2E-637F-3C5E-6FC5536DC4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2775" y="1723484"/>
            <a:ext cx="3936455" cy="463271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A9D369-A6E7-341C-44F9-A155062F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613A0-0AE2-C469-7380-698DC5575C85}"/>
              </a:ext>
            </a:extLst>
          </p:cNvPr>
          <p:cNvSpPr txBox="1"/>
          <p:nvPr/>
        </p:nvSpPr>
        <p:spPr>
          <a:xfrm>
            <a:off x="838200" y="1951672"/>
            <a:ext cx="4436337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Collected data during week 68 of lockdown in Perú: June 28</a:t>
            </a:r>
            <a:r>
              <a:rPr lang="en-US" baseline="30000" dirty="0">
                <a:ea typeface="+mn-lt"/>
                <a:cs typeface="+mn-lt"/>
              </a:rPr>
              <a:t>th</a:t>
            </a:r>
            <a:r>
              <a:rPr lang="en-US" dirty="0">
                <a:ea typeface="+mn-lt"/>
                <a:cs typeface="+mn-lt"/>
              </a:rPr>
              <a:t>, 2021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Additional data </a:t>
            </a:r>
            <a:r>
              <a:rPr lang="en-US" dirty="0">
                <a:ea typeface="+mn-lt"/>
                <a:cs typeface="+mn-lt"/>
              </a:rPr>
              <a:t>from week 87 of lockdown in Perú: November 8</a:t>
            </a:r>
            <a:r>
              <a:rPr lang="en-US" baseline="30000" dirty="0">
                <a:ea typeface="+mn-lt"/>
                <a:cs typeface="+mn-lt"/>
              </a:rPr>
              <a:t>th</a:t>
            </a:r>
            <a:r>
              <a:rPr lang="en-US" dirty="0">
                <a:ea typeface="+mn-lt"/>
                <a:cs typeface="+mn-lt"/>
              </a:rPr>
              <a:t>,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cs typeface="Calibri"/>
              </a:rPr>
              <a:t>Administered</a:t>
            </a:r>
            <a:r>
              <a:rPr lang="en-US" dirty="0">
                <a:cs typeface="Calibri"/>
              </a:rPr>
              <a:t> the </a:t>
            </a:r>
            <a:r>
              <a:rPr lang="en-US" b="1" dirty="0">
                <a:cs typeface="Calibri"/>
              </a:rPr>
              <a:t>Digital Stress Scale</a:t>
            </a:r>
            <a:r>
              <a:rPr lang="en-US" dirty="0">
                <a:cs typeface="Calibri"/>
              </a:rPr>
              <a:t> </a:t>
            </a:r>
            <a:r>
              <a:rPr lang="en-US" sz="1800" dirty="0"/>
              <a:t>(DSS; Hall et al. 2020)</a:t>
            </a:r>
            <a:endParaRPr lang="en-US" sz="1800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Culturally adapted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Administered </a:t>
            </a:r>
            <a:r>
              <a:rPr lang="en-US" b="1" dirty="0"/>
              <a:t>PROMIS Anxiety </a:t>
            </a:r>
            <a:r>
              <a:rPr lang="en-US" dirty="0"/>
              <a:t>&amp; </a:t>
            </a:r>
            <a:r>
              <a:rPr lang="en-US" b="1" dirty="0"/>
              <a:t>PROMIS Depression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Mixed-effect models to explore associations between variables of interest </a:t>
            </a:r>
          </a:p>
        </p:txBody>
      </p:sp>
    </p:spTree>
    <p:extLst>
      <p:ext uri="{BB962C8B-B14F-4D97-AF65-F5344CB8AC3E}">
        <p14:creationId xmlns:p14="http://schemas.microsoft.com/office/powerpoint/2010/main" val="329839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240A44-02DC-9006-3B1E-4EBCD2BF5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/>
              <a:t>N = 973</a:t>
            </a:r>
          </a:p>
          <a:p>
            <a:pPr lvl="1"/>
            <a:r>
              <a:rPr lang="en-US" dirty="0"/>
              <a:t>Time 1 N = 496</a:t>
            </a:r>
          </a:p>
          <a:p>
            <a:pPr lvl="1"/>
            <a:r>
              <a:rPr lang="en-US" dirty="0"/>
              <a:t>Time 2 N =  477</a:t>
            </a:r>
          </a:p>
          <a:p>
            <a:r>
              <a:rPr lang="en-US" dirty="0"/>
              <a:t>64.2% female</a:t>
            </a:r>
          </a:p>
          <a:p>
            <a:r>
              <a:rPr lang="en-US" dirty="0"/>
              <a:t>Ages 11 – 17 (Mean: 12.8; SD 1.5)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3220BD-C306-2A57-9D36-F6B5E452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98357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39BBD2-A823-206B-EEC2-323751DA7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598" cy="4351338"/>
          </a:xfrm>
        </p:spPr>
        <p:txBody>
          <a:bodyPr/>
          <a:lstStyle/>
          <a:p>
            <a:r>
              <a:rPr lang="en-US" dirty="0"/>
              <a:t>Digital Stress (18 items)</a:t>
            </a:r>
          </a:p>
          <a:p>
            <a:pPr lvl="1"/>
            <a:r>
              <a:rPr lang="en-US" dirty="0"/>
              <a:t>Likert Scale: 1-5</a:t>
            </a:r>
          </a:p>
          <a:p>
            <a:pPr lvl="1"/>
            <a:r>
              <a:rPr lang="en-US" dirty="0"/>
              <a:t>Average items to create mean score</a:t>
            </a:r>
          </a:p>
          <a:p>
            <a:r>
              <a:rPr lang="en-US" dirty="0"/>
              <a:t>Peru 5 DSS score mean: 2.12</a:t>
            </a:r>
          </a:p>
          <a:p>
            <a:r>
              <a:rPr lang="en-US" dirty="0"/>
              <a:t>Peru 6 DSS score mean: 2.06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B518AC-F342-D4EA-1624-40CE1617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Stress </a:t>
            </a:r>
          </a:p>
        </p:txBody>
      </p:sp>
    </p:spTree>
    <p:extLst>
      <p:ext uri="{BB962C8B-B14F-4D97-AF65-F5344CB8AC3E}">
        <p14:creationId xmlns:p14="http://schemas.microsoft.com/office/powerpoint/2010/main" val="2575909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599E67-4DD2-551B-0700-6B407F90F2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PROMIS Anxiety (4 items)</a:t>
            </a:r>
          </a:p>
          <a:p>
            <a:pPr lvl="1"/>
            <a:r>
              <a:rPr lang="en-US" dirty="0"/>
              <a:t>Likert Scale: 1-5</a:t>
            </a:r>
          </a:p>
          <a:p>
            <a:pPr lvl="1"/>
            <a:r>
              <a:rPr lang="en-US" dirty="0"/>
              <a:t>Sum items to create a sum score</a:t>
            </a:r>
          </a:p>
          <a:p>
            <a:pPr lvl="1"/>
            <a:r>
              <a:rPr lang="en-US" dirty="0"/>
              <a:t>Raw score converted to T-Scores</a:t>
            </a:r>
          </a:p>
          <a:p>
            <a:pPr lvl="1"/>
            <a:r>
              <a:rPr lang="en-US" dirty="0"/>
              <a:t>T-Scores &gt; 59 are considered “clinical”</a:t>
            </a:r>
          </a:p>
          <a:p>
            <a:endParaRPr lang="en-US" dirty="0"/>
          </a:p>
          <a:p>
            <a:r>
              <a:rPr lang="en-US" dirty="0"/>
              <a:t>PROMIS Depression (8 items)</a:t>
            </a:r>
          </a:p>
          <a:p>
            <a:pPr lvl="1"/>
            <a:r>
              <a:rPr lang="en-US" dirty="0"/>
              <a:t>Likert Scale: 1-5</a:t>
            </a:r>
          </a:p>
          <a:p>
            <a:pPr lvl="1"/>
            <a:r>
              <a:rPr lang="en-US" dirty="0"/>
              <a:t>Sum items to create a sum score</a:t>
            </a:r>
          </a:p>
          <a:p>
            <a:pPr lvl="1"/>
            <a:r>
              <a:rPr lang="en-US" dirty="0"/>
              <a:t>Raw score converted to T-Scores</a:t>
            </a:r>
          </a:p>
          <a:p>
            <a:pPr lvl="1"/>
            <a:r>
              <a:rPr lang="en-US" dirty="0"/>
              <a:t>T-Scores &gt; 53 are considered “clinical”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B5F372-E518-5055-5FF7-CA2635702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Anxiety &amp; Depression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07AF1-576A-D2F8-30EC-4BE9F521CDC9}"/>
              </a:ext>
            </a:extLst>
          </p:cNvPr>
          <p:cNvSpPr txBox="1"/>
          <p:nvPr/>
        </p:nvSpPr>
        <p:spPr>
          <a:xfrm>
            <a:off x="9978887" y="6334810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 et al. (2023)</a:t>
            </a:r>
          </a:p>
        </p:txBody>
      </p:sp>
    </p:spTree>
    <p:extLst>
      <p:ext uri="{BB962C8B-B14F-4D97-AF65-F5344CB8AC3E}">
        <p14:creationId xmlns:p14="http://schemas.microsoft.com/office/powerpoint/2010/main" val="1568851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B81EC3-BB69-5B4A-B702-A0EF0B1A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Severity Ranking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55A7F32-6074-C4B6-1359-341CB10A4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793715"/>
              </p:ext>
            </p:extLst>
          </p:nvPr>
        </p:nvGraphicFramePr>
        <p:xfrm>
          <a:off x="2031998" y="2316480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714885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182668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15063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1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90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86071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7E5D73-9EF5-CE73-44A9-8480BF1BB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025699"/>
              </p:ext>
            </p:extLst>
          </p:nvPr>
        </p:nvGraphicFramePr>
        <p:xfrm>
          <a:off x="2031999" y="4083098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714885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182668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15063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Anxiety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11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90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Non-clinical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860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555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8FB714-90F3-07CC-4C93-9F8A73E06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stress was higher for those with “clinical” anxiety</a:t>
            </a:r>
          </a:p>
        </p:txBody>
      </p:sp>
      <p:pic>
        <p:nvPicPr>
          <p:cNvPr id="6" name="Picture 5" descr="A diagram of a stress test&#10;&#10;Description automatically generated with medium confidence">
            <a:extLst>
              <a:ext uri="{FF2B5EF4-FFF2-40B4-BE49-F238E27FC236}">
                <a16:creationId xmlns:a16="http://schemas.microsoft.com/office/drawing/2014/main" id="{396DCDE2-63B2-1A29-B2AE-F459E816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825"/>
          <a:stretch/>
        </p:blipFill>
        <p:spPr>
          <a:xfrm>
            <a:off x="1960983" y="1596671"/>
            <a:ext cx="8270033" cy="475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3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1799-0299-19E7-3777-596675C9F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448FCB-BC19-7F3C-5C54-CAC70230D8E0}"/>
              </a:ext>
            </a:extLst>
          </p:cNvPr>
          <p:cNvSpPr/>
          <p:nvPr/>
        </p:nvSpPr>
        <p:spPr>
          <a:xfrm>
            <a:off x="838200" y="2935784"/>
            <a:ext cx="10515599" cy="981307"/>
          </a:xfrm>
          <a:prstGeom prst="rect">
            <a:avLst/>
          </a:prstGeom>
          <a:solidFill>
            <a:srgbClr val="8F72BA"/>
          </a:solidFill>
          <a:ln>
            <a:solidFill>
              <a:srgbClr val="8F72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19326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85D27-7D08-8F3D-58B4-B9822487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B7A7C5-43EF-D96F-B7C2-465A68FD6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stress was higher for those with “clinical” depression</a:t>
            </a:r>
          </a:p>
        </p:txBody>
      </p:sp>
      <p:pic>
        <p:nvPicPr>
          <p:cNvPr id="8" name="Picture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DB43DC3-A609-88E9-EE30-46EA60352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82" y="1687306"/>
            <a:ext cx="8381036" cy="48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44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E050EF-1358-5BAF-F4D2-D70AAA1D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 effect of anxiety ranking</a:t>
            </a:r>
          </a:p>
        </p:txBody>
      </p:sp>
      <p:pic>
        <p:nvPicPr>
          <p:cNvPr id="6" name="Picture 5" descr="Several different graphs showing different points&#10;&#10;Description automatically generated with medium confidence">
            <a:extLst>
              <a:ext uri="{FF2B5EF4-FFF2-40B4-BE49-F238E27FC236}">
                <a16:creationId xmlns:a16="http://schemas.microsoft.com/office/drawing/2014/main" id="{C3FAD6A5-DD2B-BC26-7AE1-3A934C04A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787" y="1483112"/>
            <a:ext cx="7506424" cy="53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97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99609E-A1E0-53A9-88A5-3413F7131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effect of depression ranking</a:t>
            </a:r>
          </a:p>
        </p:txBody>
      </p:sp>
      <p:pic>
        <p:nvPicPr>
          <p:cNvPr id="6" name="Picture 5" descr="Several graphs showing different stages of progress&#10;&#10;Description automatically generated with medium confidence">
            <a:extLst>
              <a:ext uri="{FF2B5EF4-FFF2-40B4-BE49-F238E27FC236}">
                <a16:creationId xmlns:a16="http://schemas.microsoft.com/office/drawing/2014/main" id="{F3C64951-080E-DC8B-EAAC-83199639F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768" y="1579099"/>
            <a:ext cx="7390462" cy="527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1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7C45A-AA21-E8DA-A368-86A253C9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stress was higher for older adolescents who had ”clinical” anxiety at Time 1</a:t>
            </a:r>
          </a:p>
        </p:txBody>
      </p:sp>
      <p:pic>
        <p:nvPicPr>
          <p:cNvPr id="6" name="Picture 5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8AE961C6-B788-0017-56A8-A2081A24A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1697583"/>
            <a:ext cx="7772400" cy="465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5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2610B5-EFDF-6F56-2EAF-65AB09A2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stress was lower at Time 2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373236E-9B8A-1EEB-3926-B028C4CA7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1932005"/>
            <a:ext cx="7772400" cy="299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05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8C8208-C5DE-C358-BF7D-C34676035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/>
              <a:t>Digital stress was higher for those who reported clinical levels of anxiety and depression</a:t>
            </a:r>
          </a:p>
          <a:p>
            <a:r>
              <a:rPr lang="en-US" dirty="0"/>
              <a:t>We found a main effect of anxiety and depression ranking, but no main effect of time</a:t>
            </a:r>
          </a:p>
          <a:p>
            <a:r>
              <a:rPr lang="en-US" dirty="0"/>
              <a:t>We found an interaction between grade and clinical anxiety: digital stress was higher for older adolescents who endorsed “clinical” anxiety at Time 1</a:t>
            </a:r>
          </a:p>
          <a:p>
            <a:r>
              <a:rPr lang="en-US" dirty="0"/>
              <a:t> Digital stress was lower at Time 2</a:t>
            </a:r>
          </a:p>
          <a:p>
            <a:pPr lvl="1"/>
            <a:r>
              <a:rPr lang="en-US" dirty="0"/>
              <a:t>No interactions between time and clinical </a:t>
            </a:r>
            <a:r>
              <a:rPr lang="en-US" b="1" dirty="0"/>
              <a:t>depression</a:t>
            </a:r>
            <a:r>
              <a:rPr lang="en-US" dirty="0"/>
              <a:t> ranking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A7EE34-F0A4-C14C-6D53-F8C4560C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39026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interact_lab_web_banner_no_background.png">
            <a:extLst>
              <a:ext uri="{FF2B5EF4-FFF2-40B4-BE49-F238E27FC236}">
                <a16:creationId xmlns:a16="http://schemas.microsoft.com/office/drawing/2014/main" id="{3A53F65D-04DF-D555-0434-383C6B789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24" y="2636824"/>
            <a:ext cx="7709751" cy="158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21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568A5-A4E2-ED30-67B6-839EF6A9A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2070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sz="1600" dirty="0"/>
              <a:t>Adolescence is a </a:t>
            </a:r>
            <a:r>
              <a:rPr lang="en-US" sz="1600" b="1" dirty="0"/>
              <a:t>critical developmental period</a:t>
            </a:r>
            <a:r>
              <a:rPr lang="en-US" sz="1600" dirty="0"/>
              <a:t> characterized by </a:t>
            </a:r>
            <a:r>
              <a:rPr lang="en-US" sz="1600" b="1" dirty="0"/>
              <a:t>social and emotional learning</a:t>
            </a:r>
            <a:r>
              <a:rPr lang="en-US" sz="1600" dirty="0"/>
              <a:t> that shapes identity development</a:t>
            </a:r>
          </a:p>
          <a:p>
            <a:pPr marL="285750" indent="-285750"/>
            <a:r>
              <a:rPr lang="en-US" sz="1600" dirty="0"/>
              <a:t>For adolescents, being online has allowed for more sociability &amp; connectivity opportunities</a:t>
            </a:r>
          </a:p>
          <a:p>
            <a:pPr marL="742950" lvl="1" indent="-285750"/>
            <a:r>
              <a:rPr lang="en-US" sz="1600" dirty="0">
                <a:cs typeface="Calibri"/>
              </a:rPr>
              <a:t>Online only friendships</a:t>
            </a:r>
          </a:p>
          <a:p>
            <a:pPr marL="285750" indent="-285750"/>
            <a:r>
              <a:rPr lang="en-US" sz="1600" dirty="0">
                <a:cs typeface="Calibri"/>
              </a:rPr>
              <a:t>During adolescence there is a lot of </a:t>
            </a:r>
          </a:p>
          <a:p>
            <a:pPr marL="742950" lvl="1" indent="-285750"/>
            <a:r>
              <a:rPr lang="en-US" sz="1600" dirty="0">
                <a:cs typeface="Calibri"/>
              </a:rPr>
              <a:t>Attention to social sensitivity</a:t>
            </a:r>
          </a:p>
          <a:p>
            <a:pPr marL="742950" lvl="1" indent="-285750"/>
            <a:r>
              <a:rPr lang="en-US" sz="1600" dirty="0">
                <a:cs typeface="Calibri"/>
              </a:rPr>
              <a:t>Concern with what others think about you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B8DD34-BEE1-A4B0-FE63-4EBDD7FF9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 anchor="ctr">
            <a:normAutofit/>
          </a:bodyPr>
          <a:lstStyle/>
          <a:p>
            <a:r>
              <a:rPr lang="en-US" dirty="0"/>
              <a:t>Adolescents and Digital Media Use</a:t>
            </a:r>
          </a:p>
        </p:txBody>
      </p:sp>
      <p:pic>
        <p:nvPicPr>
          <p:cNvPr id="5" name="Picture 4" descr="A picture containing room&#10;&#10;Description generated with very high confidence">
            <a:extLst>
              <a:ext uri="{FF2B5EF4-FFF2-40B4-BE49-F238E27FC236}">
                <a16:creationId xmlns:a16="http://schemas.microsoft.com/office/drawing/2014/main" id="{DB0995EC-ADD2-E780-0718-1EFCB0EC0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4" r="2" b="9998"/>
          <a:stretch/>
        </p:blipFill>
        <p:spPr>
          <a:xfrm>
            <a:off x="5089826" y="1653097"/>
            <a:ext cx="6263974" cy="4710771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23E0178-5846-A67A-D3F6-06E6A59F5132}"/>
              </a:ext>
            </a:extLst>
          </p:cNvPr>
          <p:cNvSpPr txBox="1">
            <a:spLocks/>
          </p:cNvSpPr>
          <p:nvPr/>
        </p:nvSpPr>
        <p:spPr>
          <a:xfrm>
            <a:off x="6895070" y="6559090"/>
            <a:ext cx="5581135" cy="3236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/>
              <a:t>Magis</a:t>
            </a:r>
            <a:r>
              <a:rPr lang="en-US" sz="1200" dirty="0"/>
              <a:t>-Weinberg et al., 2021; Nelson et al., 2016; </a:t>
            </a:r>
            <a:r>
              <a:rPr lang="en-US" sz="1200" dirty="0">
                <a:cs typeface="Calibri"/>
              </a:rPr>
              <a:t>Nielson et al., in prep; 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Reid </a:t>
            </a:r>
            <a:r>
              <a:rPr kumimoji="0" lang="en-US" sz="1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Chassiakos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et al., 2016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65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C568A5-A4E2-ED30-67B6-839EF6A9A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7600" cy="3021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sz="1600" dirty="0"/>
              <a:t>Little research on the frequency and intensity of digital media use in the global south</a:t>
            </a:r>
          </a:p>
          <a:p>
            <a:pPr marL="285750" indent="-285750"/>
            <a:r>
              <a:rPr lang="en-US" sz="1600" dirty="0"/>
              <a:t>Most studies focus on general device access and digital skills while fewer studies explore the relationship between digital media use and wellbeing </a:t>
            </a:r>
            <a:endParaRPr lang="en-US" sz="1200" dirty="0"/>
          </a:p>
          <a:p>
            <a:pPr marL="285750" indent="-285750"/>
            <a:r>
              <a:rPr lang="en-US" sz="1600" dirty="0"/>
              <a:t>Stringent lockdown in Perú</a:t>
            </a:r>
          </a:p>
          <a:p>
            <a:pPr marL="742950" lvl="1" indent="-285750"/>
            <a:r>
              <a:rPr lang="en-US" sz="1200" dirty="0">
                <a:cs typeface="Calibri"/>
              </a:rPr>
              <a:t>Two full years of remote instruction </a:t>
            </a:r>
            <a:endParaRPr lang="en-US" sz="1600" dirty="0">
              <a:cs typeface="Calibri"/>
            </a:endParaRPr>
          </a:p>
          <a:p>
            <a:r>
              <a:rPr lang="en-US" sz="1600" dirty="0">
                <a:ea typeface="+mn-lt"/>
                <a:cs typeface="+mn-lt"/>
              </a:rPr>
              <a:t>Data has shown effects of COVID-19 on adolescents in Peru</a:t>
            </a:r>
            <a:endParaRPr lang="en-US" sz="1600" dirty="0">
              <a:cs typeface="Calibri"/>
            </a:endParaRPr>
          </a:p>
          <a:p>
            <a:pPr marL="285750" indent="-285750"/>
            <a:endParaRPr lang="en-US" sz="1600" dirty="0">
              <a:cs typeface="Calibri"/>
            </a:endParaRPr>
          </a:p>
          <a:p>
            <a:pPr marL="285750" indent="-285750"/>
            <a:endParaRPr lang="en-US" sz="1600" dirty="0">
              <a:cs typeface="Calibri"/>
            </a:endParaRPr>
          </a:p>
          <a:p>
            <a:pPr marL="285750" indent="-285750"/>
            <a:endParaRPr lang="en-US" sz="1600" dirty="0">
              <a:cs typeface="Calibri"/>
            </a:endParaRPr>
          </a:p>
          <a:p>
            <a:pPr marL="742950" lvl="1" indent="-285750"/>
            <a:endParaRPr lang="en-US" sz="1600" dirty="0"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B8DD34-BEE1-A4B0-FE63-4EBDD7FF9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Digital Media Use and COVID-19 for Adolescents in Perú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23E0178-5846-A67A-D3F6-06E6A59F5132}"/>
              </a:ext>
            </a:extLst>
          </p:cNvPr>
          <p:cNvSpPr txBox="1">
            <a:spLocks/>
          </p:cNvSpPr>
          <p:nvPr/>
        </p:nvSpPr>
        <p:spPr>
          <a:xfrm>
            <a:off x="5163457" y="6548947"/>
            <a:ext cx="7906657" cy="2057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/>
              <a:t>Ghai</a:t>
            </a:r>
            <a:r>
              <a:rPr lang="en-US" sz="1200" dirty="0"/>
              <a:t> et al., 2022; </a:t>
            </a:r>
            <a:r>
              <a:rPr lang="en-US" sz="1200" dirty="0" err="1"/>
              <a:t>Magis</a:t>
            </a:r>
            <a:r>
              <a:rPr lang="en-US" sz="1200" dirty="0"/>
              <a:t>-Weinberg et al., 2021; </a:t>
            </a:r>
            <a:r>
              <a:rPr lang="en-US" sz="1200" dirty="0" err="1"/>
              <a:t>Magis</a:t>
            </a:r>
            <a:r>
              <a:rPr lang="en-US" sz="1200" dirty="0"/>
              <a:t>-Weinberg et al., under review;  </a:t>
            </a:r>
            <a:r>
              <a:rPr lang="en-US" sz="1200" dirty="0" err="1"/>
              <a:t>Matassi</a:t>
            </a:r>
            <a:r>
              <a:rPr lang="en-US" sz="1200" dirty="0"/>
              <a:t> &amp; </a:t>
            </a:r>
            <a:r>
              <a:rPr lang="en-US" sz="1200" dirty="0" err="1"/>
              <a:t>Boczkowski</a:t>
            </a:r>
            <a:r>
              <a:rPr lang="en-US" sz="1200" dirty="0"/>
              <a:t>, 2020; Nelson et al., 2016</a:t>
            </a:r>
            <a:endParaRPr lang="en-US" sz="1200" dirty="0">
              <a:cs typeface="Calibri"/>
            </a:endParaRPr>
          </a:p>
        </p:txBody>
      </p:sp>
      <p:pic>
        <p:nvPicPr>
          <p:cNvPr id="7" name="Picture 7" descr="interact_logo.jpeg">
            <a:extLst>
              <a:ext uri="{FF2B5EF4-FFF2-40B4-BE49-F238E27FC236}">
                <a16:creationId xmlns:a16="http://schemas.microsoft.com/office/drawing/2014/main" id="{45638C65-7622-2AE8-3BC4-9466B57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995" y="1742617"/>
            <a:ext cx="2286000" cy="2258677"/>
          </a:xfrm>
          <a:prstGeom prst="rect">
            <a:avLst/>
          </a:prstGeom>
        </p:spPr>
      </p:pic>
      <p:pic>
        <p:nvPicPr>
          <p:cNvPr id="8" name="Picture 8" descr="Map&#10;&#10;Description automatically generated">
            <a:extLst>
              <a:ext uri="{FF2B5EF4-FFF2-40B4-BE49-F238E27FC236}">
                <a16:creationId xmlns:a16="http://schemas.microsoft.com/office/drawing/2014/main" id="{CDE46A14-580A-704D-8C34-D61C27186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900" y="2544323"/>
            <a:ext cx="3263900" cy="352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8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ED948F-3529-2C00-E3F5-8E4A4870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Cross-Sectional Study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1E9AD4-CB5C-0FE6-4DD6-786A239C4500}"/>
              </a:ext>
            </a:extLst>
          </p:cNvPr>
          <p:cNvSpPr txBox="1"/>
          <p:nvPr/>
        </p:nvSpPr>
        <p:spPr>
          <a:xfrm>
            <a:off x="1025890" y="3330583"/>
            <a:ext cx="430945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latin typeface="Aharoni"/>
                <a:cs typeface="Aharoni"/>
              </a:rPr>
              <a:t>Peruvian Adolescents during COVID-19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AE8927-E139-8967-A110-6976D58AC4CC}"/>
              </a:ext>
            </a:extLst>
          </p:cNvPr>
          <p:cNvCxnSpPr>
            <a:cxnSpLocks/>
          </p:cNvCxnSpPr>
          <p:nvPr/>
        </p:nvCxnSpPr>
        <p:spPr>
          <a:xfrm>
            <a:off x="5600043" y="3869193"/>
            <a:ext cx="99756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Down Arrow 18">
            <a:extLst>
              <a:ext uri="{FF2B5EF4-FFF2-40B4-BE49-F238E27FC236}">
                <a16:creationId xmlns:a16="http://schemas.microsoft.com/office/drawing/2014/main" id="{1C1BC207-BF54-E7EF-B759-704056F0E785}"/>
              </a:ext>
            </a:extLst>
          </p:cNvPr>
          <p:cNvSpPr/>
          <p:nvPr/>
        </p:nvSpPr>
        <p:spPr>
          <a:xfrm rot="10800000">
            <a:off x="7127011" y="3232459"/>
            <a:ext cx="177017" cy="127346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D775F6-B597-C5EC-E90B-C0A3C8FF8FBA}"/>
              </a:ext>
            </a:extLst>
          </p:cNvPr>
          <p:cNvSpPr txBox="1"/>
          <p:nvPr/>
        </p:nvSpPr>
        <p:spPr>
          <a:xfrm>
            <a:off x="7411041" y="3084363"/>
            <a:ext cx="37882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Digital Stress</a:t>
            </a: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Perceived Stress</a:t>
            </a: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Symptoms of Anxiety</a:t>
            </a: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Symptoms of Depression</a:t>
            </a:r>
          </a:p>
        </p:txBody>
      </p:sp>
    </p:spTree>
    <p:extLst>
      <p:ext uri="{BB962C8B-B14F-4D97-AF65-F5344CB8AC3E}">
        <p14:creationId xmlns:p14="http://schemas.microsoft.com/office/powerpoint/2010/main" val="230287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CC1F8-F48E-EF06-53F2-CD90AD77F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805"/>
            <a:ext cx="10515599" cy="981307"/>
          </a:xfrm>
        </p:spPr>
        <p:txBody>
          <a:bodyPr anchor="ctr">
            <a:normAutofit/>
          </a:bodyPr>
          <a:lstStyle/>
          <a:p>
            <a:r>
              <a:rPr lang="en-US" dirty="0"/>
              <a:t>Digital Stress</a:t>
            </a:r>
          </a:p>
        </p:txBody>
      </p:sp>
      <p:pic>
        <p:nvPicPr>
          <p:cNvPr id="30" name="Google Shape;445;p40">
            <a:extLst>
              <a:ext uri="{FF2B5EF4-FFF2-40B4-BE49-F238E27FC236}">
                <a16:creationId xmlns:a16="http://schemas.microsoft.com/office/drawing/2014/main" id="{73E4BF7C-1AB4-4BF4-A87D-C3604C8DE2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008" y="3153168"/>
            <a:ext cx="3001301" cy="1990097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50893E6-9F21-DE6E-6A68-2DA17087A0DD}"/>
              </a:ext>
            </a:extLst>
          </p:cNvPr>
          <p:cNvSpPr txBox="1"/>
          <p:nvPr/>
        </p:nvSpPr>
        <p:spPr>
          <a:xfrm>
            <a:off x="9830849" y="6503769"/>
            <a:ext cx="393595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/>
              <a:t>Steele et al. 2020; Hall et al. 2021</a:t>
            </a:r>
            <a:endParaRPr lang="en-US" sz="1200"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944A8B-3D24-DF54-A84A-5A492ACBA630}"/>
              </a:ext>
            </a:extLst>
          </p:cNvPr>
          <p:cNvSpPr/>
          <p:nvPr/>
        </p:nvSpPr>
        <p:spPr>
          <a:xfrm>
            <a:off x="1529076" y="1511574"/>
            <a:ext cx="9130798" cy="5273287"/>
          </a:xfrm>
          <a:prstGeom prst="rect">
            <a:avLst/>
          </a:prstGeom>
        </p:spPr>
        <p:txBody>
          <a:bodyPr/>
          <a:lstStyle/>
          <a:p>
            <a:pPr lvl="0" rtl="0">
              <a:buChar char="•"/>
            </a:pP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56DCFA-E41C-F85F-98A6-E81A1CB6C1A1}"/>
              </a:ext>
            </a:extLst>
          </p:cNvPr>
          <p:cNvSpPr/>
          <p:nvPr/>
        </p:nvSpPr>
        <p:spPr>
          <a:xfrm>
            <a:off x="3909312" y="1998857"/>
            <a:ext cx="4370325" cy="42987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683B6C-24A9-AEB6-4686-F1CAAD378639}"/>
              </a:ext>
            </a:extLst>
          </p:cNvPr>
          <p:cNvSpPr/>
          <p:nvPr/>
        </p:nvSpPr>
        <p:spPr>
          <a:xfrm>
            <a:off x="4991388" y="1591113"/>
            <a:ext cx="2206171" cy="12106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Connection overload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5F34A8-381F-579D-3565-AD5405463BD9}"/>
              </a:ext>
            </a:extLst>
          </p:cNvPr>
          <p:cNvSpPr/>
          <p:nvPr/>
        </p:nvSpPr>
        <p:spPr>
          <a:xfrm>
            <a:off x="3420542" y="5419862"/>
            <a:ext cx="2206171" cy="12106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Approval Anxiety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388C01-5090-7816-98D2-9979A61BB4B9}"/>
              </a:ext>
            </a:extLst>
          </p:cNvPr>
          <p:cNvSpPr/>
          <p:nvPr/>
        </p:nvSpPr>
        <p:spPr>
          <a:xfrm>
            <a:off x="6816831" y="5418239"/>
            <a:ext cx="2206171" cy="12106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Online Vigilance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33988CC-5F7E-3F6F-F76C-E223F3EDFEDB}"/>
              </a:ext>
            </a:extLst>
          </p:cNvPr>
          <p:cNvSpPr/>
          <p:nvPr/>
        </p:nvSpPr>
        <p:spPr>
          <a:xfrm>
            <a:off x="7195928" y="3384792"/>
            <a:ext cx="2206171" cy="12106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Availability Stress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54C34F-515D-58BC-8640-D8D79DB96229}"/>
              </a:ext>
            </a:extLst>
          </p:cNvPr>
          <p:cNvSpPr/>
          <p:nvPr/>
        </p:nvSpPr>
        <p:spPr>
          <a:xfrm>
            <a:off x="2785217" y="3384791"/>
            <a:ext cx="2206171" cy="12106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Fear of Missing Out (FOMO)</a:t>
            </a:r>
          </a:p>
        </p:txBody>
      </p:sp>
    </p:spTree>
    <p:extLst>
      <p:ext uri="{BB962C8B-B14F-4D97-AF65-F5344CB8AC3E}">
        <p14:creationId xmlns:p14="http://schemas.microsoft.com/office/powerpoint/2010/main" val="1018724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5453FD10-EBE6-A57B-FF8D-3A62D0D57B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2775" y="1723484"/>
            <a:ext cx="3936455" cy="463271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47FAA57-F27E-BB1B-F891-9B45024A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506DE-4ECB-11BF-3FDA-C9820D4AAC13}"/>
              </a:ext>
            </a:extLst>
          </p:cNvPr>
          <p:cNvSpPr txBox="1"/>
          <p:nvPr/>
        </p:nvSpPr>
        <p:spPr>
          <a:xfrm>
            <a:off x="838200" y="1951672"/>
            <a:ext cx="4436337" cy="31393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Collected data during week 68 of lockdown in Perú: June 28th, 2021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Collected self-report data on perceived stress, symptoms of anxiety, and symptoms of depression</a:t>
            </a:r>
            <a:r>
              <a:rPr lang="en-US" b="1" dirty="0"/>
              <a:t> 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cs typeface="Calibri"/>
              </a:rPr>
              <a:t>Administered</a:t>
            </a:r>
            <a:r>
              <a:rPr lang="en-US" dirty="0">
                <a:cs typeface="Calibri"/>
              </a:rPr>
              <a:t> the Digital Stress Scale </a:t>
            </a:r>
            <a:r>
              <a:rPr lang="en-US" sz="1800" dirty="0"/>
              <a:t>(DSS; Hall et al. 2020)</a:t>
            </a:r>
            <a:endParaRPr lang="en-US" sz="1800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Culturally adapted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Validated this using EFA &amp; CFA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linear models to explore associations between variables of interest </a:t>
            </a:r>
          </a:p>
        </p:txBody>
      </p:sp>
    </p:spTree>
    <p:extLst>
      <p:ext uri="{BB962C8B-B14F-4D97-AF65-F5344CB8AC3E}">
        <p14:creationId xmlns:p14="http://schemas.microsoft.com/office/powerpoint/2010/main" val="160042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C46EAC-D2B5-97CA-3F93-0DF01871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stress is associated with higher perceived stress</a:t>
            </a:r>
          </a:p>
        </p:txBody>
      </p:sp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867B0742-10BD-0E7B-BD5A-4E469DA7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783" y="1739409"/>
            <a:ext cx="9070433" cy="33791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65E3EC-2B4A-930F-5E6F-D87E57D77377}"/>
              </a:ext>
            </a:extLst>
          </p:cNvPr>
          <p:cNvSpPr/>
          <p:nvPr/>
        </p:nvSpPr>
        <p:spPr>
          <a:xfrm>
            <a:off x="1560782" y="2992581"/>
            <a:ext cx="9070434" cy="436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03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C46EAC-D2B5-97CA-3F93-0DF01871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stress is associated with higher symptoms of anxiety</a:t>
            </a:r>
          </a:p>
        </p:txBody>
      </p:sp>
      <p:pic>
        <p:nvPicPr>
          <p:cNvPr id="6" name="Picture 5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BB9948CC-024A-8334-3E82-C5B432741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561" y="1855400"/>
            <a:ext cx="8480877" cy="3147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65E3EC-2B4A-930F-5E6F-D87E57D77377}"/>
              </a:ext>
            </a:extLst>
          </p:cNvPr>
          <p:cNvSpPr/>
          <p:nvPr/>
        </p:nvSpPr>
        <p:spPr>
          <a:xfrm>
            <a:off x="1611087" y="2992037"/>
            <a:ext cx="8898575" cy="436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42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emplate_01112022_DML" id="{0F856787-8107-7449-878C-E3DA4D4F530B}" vid="{714B0B17-3E65-4D46-AC5B-43986BC996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786967BFE0E542B31E06A6C81507BB" ma:contentTypeVersion="15" ma:contentTypeDescription="Create a new document." ma:contentTypeScope="" ma:versionID="ba3e8c7d9bc05a9d50ff48a0ecb4c338">
  <xsd:schema xmlns:xsd="http://www.w3.org/2001/XMLSchema" xmlns:xs="http://www.w3.org/2001/XMLSchema" xmlns:p="http://schemas.microsoft.com/office/2006/metadata/properties" xmlns:ns2="9221a511-4e70-423c-a65f-f7acbffa4720" xmlns:ns3="9a00cf3f-4a45-42b5-85c0-c044ea390fd2" targetNamespace="http://schemas.microsoft.com/office/2006/metadata/properties" ma:root="true" ma:fieldsID="f92aea998d41c9e0b44caa692c5766e1" ns2:_="" ns3:_="">
    <xsd:import namespace="9221a511-4e70-423c-a65f-f7acbffa4720"/>
    <xsd:import namespace="9a00cf3f-4a45-42b5-85c0-c044ea390f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21a511-4e70-423c-a65f-f7acbffa47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e20148b9-20a4-48a0-acba-ba52d68a37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00cf3f-4a45-42b5-85c0-c044ea390fd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0f9d2822-0219-4d41-bca3-9cd115f3d5ea}" ma:internalName="TaxCatchAll" ma:showField="CatchAllData" ma:web="9a00cf3f-4a45-42b5-85c0-c044ea390f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21a511-4e70-423c-a65f-f7acbffa4720">
      <Terms xmlns="http://schemas.microsoft.com/office/infopath/2007/PartnerControls"/>
    </lcf76f155ced4ddcb4097134ff3c332f>
    <TaxCatchAll xmlns="9a00cf3f-4a45-42b5-85c0-c044ea390fd2" xsi:nil="true"/>
    <SharedWithUsers xmlns="9a00cf3f-4a45-42b5-85c0-c044ea390fd2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22C5F7C-0835-4545-A711-CB076EDD67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7397CF-C2F1-4ED3-BB3B-5F99D2F64A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21a511-4e70-423c-a65f-f7acbffa4720"/>
    <ds:schemaRef ds:uri="9a00cf3f-4a45-42b5-85c0-c044ea390f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237E0A-C6F3-47A3-BCD6-A7F10574AF10}">
  <ds:schemaRefs>
    <ds:schemaRef ds:uri="http://schemas.microsoft.com/office/2006/metadata/properties"/>
    <ds:schemaRef ds:uri="http://schemas.microsoft.com/office/2006/documentManagement/types"/>
    <ds:schemaRef ds:uri="9a00cf3f-4a45-42b5-85c0-c044ea390fd2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221a511-4e70-423c-a65f-f7acbffa4720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3712</TotalTime>
  <Words>1202</Words>
  <Application>Microsoft Macintosh PowerPoint</Application>
  <PresentationFormat>Widescreen</PresentationFormat>
  <Paragraphs>185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Aharoni</vt:lpstr>
      <vt:lpstr>Arial</vt:lpstr>
      <vt:lpstr>Calibri</vt:lpstr>
      <vt:lpstr>ElsevierGulliver</vt:lpstr>
      <vt:lpstr>Times New Roman</vt:lpstr>
      <vt:lpstr>Wingdings</vt:lpstr>
      <vt:lpstr>Office Theme</vt:lpstr>
      <vt:lpstr>Digital Stress and Mental Health Across Time Among Peruvian Adolescents</vt:lpstr>
      <vt:lpstr>PowerPoint Presentation</vt:lpstr>
      <vt:lpstr>Adolescents and Digital Media Use</vt:lpstr>
      <vt:lpstr>Digital Media Use and COVID-19 for Adolescents in Perú</vt:lpstr>
      <vt:lpstr>Cross-Sectional Study</vt:lpstr>
      <vt:lpstr>Digital Stress</vt:lpstr>
      <vt:lpstr>Methods</vt:lpstr>
      <vt:lpstr>Digital stress is associated with higher perceived stress</vt:lpstr>
      <vt:lpstr>Digital stress is associated with higher symptoms of anxiety</vt:lpstr>
      <vt:lpstr>Digital stress is associated with higher symptoms of depression</vt:lpstr>
      <vt:lpstr>Adolescent girls &amp; older adolescents endorsed more digital stress, perceived stress, and symptoms of anxiety &amp; depression</vt:lpstr>
      <vt:lpstr>PowerPoint Presentation</vt:lpstr>
      <vt:lpstr>Digital Stress and Mental Health Across Time: A Longitudinal Follow Up</vt:lpstr>
      <vt:lpstr>Methods</vt:lpstr>
      <vt:lpstr>Sample Characteristics</vt:lpstr>
      <vt:lpstr>Digital Stress </vt:lpstr>
      <vt:lpstr>Anxiety &amp; Depression</vt:lpstr>
      <vt:lpstr>Severity Ranking</vt:lpstr>
      <vt:lpstr>Digital stress was higher for those with “clinical” anxiety</vt:lpstr>
      <vt:lpstr>Digital stress was higher for those with “clinical” depression</vt:lpstr>
      <vt:lpstr>Main effect of anxiety ranking</vt:lpstr>
      <vt:lpstr>Main effect of depression ranking</vt:lpstr>
      <vt:lpstr>Digital stress was higher for older adolescents who had ”clinical” anxiety at Time 1</vt:lpstr>
      <vt:lpstr>Digital stress was lower at Time 2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Daniela E. Munoz Lopez</dc:creator>
  <cp:lastModifiedBy>Daniela E. Munoz Lopez</cp:lastModifiedBy>
  <cp:revision>155</cp:revision>
  <dcterms:created xsi:type="dcterms:W3CDTF">2023-02-07T01:09:06Z</dcterms:created>
  <dcterms:modified xsi:type="dcterms:W3CDTF">2024-11-22T22:23:45Z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0x010100D7786967BFE0E542B31E06A6C81507BB</vt:lpwstr>
  </property>
  <property fmtid="{D5CDD505-2E9C-101B-9397-08002B2CF9AE}" pid="3" name="MediaServiceImageTags">
    <vt:lpwstr/>
  </property>
  <property fmtid="{D5CDD505-2E9C-101B-9397-08002B2CF9AE}" pid="4" name="ComplianceAssetId">
    <vt:lpwstr/>
  </property>
  <property fmtid="{D5CDD505-2E9C-101B-9397-08002B2CF9AE}" pid="5" name="TriggerFlowInfo">
    <vt:lpwstr/>
  </property>
  <property fmtid="{D5CDD505-2E9C-101B-9397-08002B2CF9AE}" pid="6" name="_SharedFileIndex">
    <vt:lpwstr/>
  </property>
  <property fmtid="{D5CDD505-2E9C-101B-9397-08002B2CF9AE}" pid="7" name="_ExtendedDescription">
    <vt:lpwstr/>
  </property>
  <property fmtid="{D5CDD505-2E9C-101B-9397-08002B2CF9AE}" pid="8" name="_SourceUrl">
    <vt:lpwstr/>
  </property>
</Properties>
</file>